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4"/>
  </p:notesMasterIdLst>
  <p:handoutMasterIdLst>
    <p:handoutMasterId r:id="rId15"/>
  </p:handoutMasterIdLst>
  <p:sldIdLst>
    <p:sldId id="336" r:id="rId2"/>
    <p:sldId id="387" r:id="rId3"/>
    <p:sldId id="491" r:id="rId4"/>
    <p:sldId id="485" r:id="rId5"/>
    <p:sldId id="488" r:id="rId6"/>
    <p:sldId id="489" r:id="rId7"/>
    <p:sldId id="490" r:id="rId8"/>
    <p:sldId id="496" r:id="rId9"/>
    <p:sldId id="486" r:id="rId10"/>
    <p:sldId id="492" r:id="rId11"/>
    <p:sldId id="495" r:id="rId12"/>
    <p:sldId id="41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56938" autoAdjust="0"/>
  </p:normalViewPr>
  <p:slideViewPr>
    <p:cSldViewPr snapToGrid="0">
      <p:cViewPr varScale="1">
        <p:scale>
          <a:sx n="58" d="100"/>
          <a:sy n="58" d="100"/>
        </p:scale>
        <p:origin x="1781" y="43"/>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4/8/2015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4/8/2015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6738" lvl="1"/>
            <a:r>
              <a:rPr lang="en-US" sz="1600" b="1" dirty="0" smtClean="0">
                <a:solidFill>
                  <a:schemeClr val="accent6">
                    <a:lumMod val="75000"/>
                  </a:schemeClr>
                </a:solidFill>
              </a:rPr>
              <a:t>First Iteration:</a:t>
            </a:r>
          </a:p>
          <a:p>
            <a:pPr marL="566738" lvl="1"/>
            <a:r>
              <a:rPr lang="en-US" sz="1600" dirty="0" smtClean="0">
                <a:solidFill>
                  <a:schemeClr val="accent6">
                    <a:lumMod val="75000"/>
                  </a:schemeClr>
                </a:solidFill>
              </a:rPr>
              <a:t>For the first prototype, a swipe was proposed for navigation. The idea of swipe is it to move your hand from one side to another, be it up,</a:t>
            </a:r>
            <a:r>
              <a:rPr lang="en-US" sz="1600" baseline="0" dirty="0" smtClean="0">
                <a:solidFill>
                  <a:schemeClr val="accent6">
                    <a:lumMod val="75000"/>
                  </a:schemeClr>
                </a:solidFill>
              </a:rPr>
              <a:t> </a:t>
            </a:r>
            <a:r>
              <a:rPr lang="en-US" sz="1600" dirty="0" smtClean="0">
                <a:solidFill>
                  <a:schemeClr val="accent6">
                    <a:lumMod val="75000"/>
                  </a:schemeClr>
                </a:solidFill>
              </a:rPr>
              <a:t>down, left or right. </a:t>
            </a:r>
            <a:r>
              <a:rPr lang="en-US" sz="1600" baseline="0" dirty="0" smtClean="0">
                <a:solidFill>
                  <a:schemeClr val="accent6">
                    <a:lumMod val="75000"/>
                  </a:schemeClr>
                </a:solidFill>
              </a:rPr>
              <a:t> However,</a:t>
            </a:r>
            <a:r>
              <a:rPr lang="en-US" sz="1600" dirty="0" smtClean="0">
                <a:solidFill>
                  <a:schemeClr val="accent6">
                    <a:lumMod val="75000"/>
                  </a:schemeClr>
                </a:solidFill>
              </a:rPr>
              <a:t> If you’ve seen user </a:t>
            </a:r>
          </a:p>
          <a:p>
            <a:pPr marL="566738" lvl="1"/>
            <a:r>
              <a:rPr lang="en-US" sz="1600" dirty="0" smtClean="0">
                <a:solidFill>
                  <a:schemeClr val="accent6">
                    <a:lumMod val="75000"/>
                  </a:schemeClr>
                </a:solidFill>
              </a:rPr>
              <a:t>Testing,</a:t>
            </a:r>
            <a:r>
              <a:rPr lang="en-US" sz="1600" baseline="0" dirty="0" smtClean="0">
                <a:solidFill>
                  <a:schemeClr val="accent6">
                    <a:lumMod val="75000"/>
                  </a:schemeClr>
                </a:solidFill>
              </a:rPr>
              <a:t> i</a:t>
            </a:r>
            <a:r>
              <a:rPr lang="en-US" sz="1600" dirty="0" smtClean="0">
                <a:solidFill>
                  <a:schemeClr val="accent6">
                    <a:lumMod val="75000"/>
                  </a:schemeClr>
                </a:solidFill>
              </a:rPr>
              <a:t>t becomes apparent that swiping does not map well to gestures. When swiping on a touch screen,</a:t>
            </a:r>
            <a:r>
              <a:rPr lang="en-US" sz="1600" baseline="0" dirty="0" smtClean="0">
                <a:solidFill>
                  <a:schemeClr val="accent6">
                    <a:lumMod val="75000"/>
                  </a:schemeClr>
                </a:solidFill>
              </a:rPr>
              <a:t> there is no need to be concerned with what the hand dopes after the swipe. Mapping swipe to gestures, we see that what the hand does after the gestures impact the experience. Swiping </a:t>
            </a:r>
            <a:r>
              <a:rPr lang="en-US" sz="1600" dirty="0" smtClean="0">
                <a:solidFill>
                  <a:schemeClr val="accent6">
                    <a:lumMod val="75000"/>
                  </a:schemeClr>
                </a:solidFill>
              </a:rPr>
              <a:t>quickly, swiping slowly, swiping and holding the hand at the end,</a:t>
            </a:r>
            <a:r>
              <a:rPr lang="en-US" sz="1600" baseline="0" dirty="0" smtClean="0">
                <a:solidFill>
                  <a:schemeClr val="accent6">
                    <a:lumMod val="75000"/>
                  </a:schemeClr>
                </a:solidFill>
              </a:rPr>
              <a:t> or swiping and then moving your hand back to the center of the screen are all corner cases to be concerned with. </a:t>
            </a:r>
          </a:p>
          <a:p>
            <a:pPr marL="566738" lvl="1"/>
            <a:endParaRPr lang="en-US" sz="1600" dirty="0" smtClean="0">
              <a:solidFill>
                <a:schemeClr val="accent6">
                  <a:lumMod val="75000"/>
                </a:schemeClr>
              </a:solidFill>
            </a:endParaRPr>
          </a:p>
          <a:p>
            <a:pPr marL="566738" lvl="1"/>
            <a:r>
              <a:rPr lang="en-US" sz="1600" smtClean="0">
                <a:solidFill>
                  <a:schemeClr val="accent6">
                    <a:lumMod val="75000"/>
                  </a:schemeClr>
                </a:solidFill>
              </a:rPr>
              <a:t>Also </a:t>
            </a:r>
            <a:r>
              <a:rPr lang="en-US" sz="1600" smtClean="0">
                <a:solidFill>
                  <a:schemeClr val="accent6">
                    <a:lumMod val="75000"/>
                  </a:schemeClr>
                </a:solidFill>
              </a:rPr>
              <a:t>not</a:t>
            </a:r>
            <a:r>
              <a:rPr lang="en-US" sz="1600" baseline="0" smtClean="0">
                <a:solidFill>
                  <a:schemeClr val="accent6">
                    <a:lumMod val="75000"/>
                  </a:schemeClr>
                </a:solidFill>
              </a:rPr>
              <a:t> </a:t>
            </a:r>
            <a:r>
              <a:rPr lang="en-US" sz="1600" baseline="0" dirty="0" smtClean="0">
                <a:solidFill>
                  <a:schemeClr val="accent6">
                    <a:lumMod val="75000"/>
                  </a:schemeClr>
                </a:solidFill>
              </a:rPr>
              <a:t>the lack of any feedback mechanic.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10</a:t>
            </a:fld>
            <a:endParaRPr lang="he-IL"/>
          </a:p>
        </p:txBody>
      </p:sp>
    </p:spTree>
    <p:extLst>
      <p:ext uri="{BB962C8B-B14F-4D97-AF65-F5344CB8AC3E}">
        <p14:creationId xmlns:p14="http://schemas.microsoft.com/office/powerpoint/2010/main" val="270027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In this version we created</a:t>
            </a:r>
            <a:r>
              <a:rPr lang="en-US" sz="1600" b="0" baseline="0" dirty="0" smtClean="0">
                <a:solidFill>
                  <a:schemeClr val="accent1"/>
                </a:solidFill>
              </a:rPr>
              <a:t> a </a:t>
            </a:r>
            <a:r>
              <a:rPr lang="en-US" sz="1600" dirty="0" smtClean="0">
                <a:solidFill>
                  <a:schemeClr val="accent1"/>
                </a:solidFill>
              </a:rPr>
              <a:t>static feedback model seen on the top right of the screen. This indicates to the user their current action. </a:t>
            </a:r>
            <a:r>
              <a:rPr lang="en-US" sz="1600" b="0" dirty="0" smtClean="0">
                <a:solidFill>
                  <a:schemeClr val="accent1"/>
                </a:solidFill>
              </a:rPr>
              <a:t>As </a:t>
            </a:r>
            <a:r>
              <a:rPr lang="en-US" sz="1600" b="0" baseline="0" dirty="0" smtClean="0">
                <a:solidFill>
                  <a:schemeClr val="accent1"/>
                </a:solidFill>
              </a:rPr>
              <a:t>we watch the video I would like you to think </a:t>
            </a:r>
            <a:r>
              <a:rPr lang="en-US" sz="1600" b="0" baseline="0" dirty="0" smtClean="0">
                <a:solidFill>
                  <a:schemeClr val="accent1"/>
                </a:solidFill>
              </a:rPr>
              <a:t>about a few things:</a:t>
            </a: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Is the feedback responsive?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make sense?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detract from the experience?</a:t>
            </a:r>
            <a:endParaRPr lang="en-US" sz="1600" b="1"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dirty="0" smtClean="0">
                <a:solidFill>
                  <a:schemeClr val="accent1"/>
                </a:solidFill>
              </a:rPr>
              <a:t>Play Video</a:t>
            </a: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What are your</a:t>
            </a:r>
            <a:r>
              <a:rPr lang="en-US" sz="1600" b="0" baseline="0" dirty="0" smtClean="0">
                <a:solidFill>
                  <a:schemeClr val="accent1"/>
                </a:solidFill>
              </a:rPr>
              <a:t> thoughts / observations on the experience?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After competing user testing on this version </a:t>
            </a:r>
            <a:r>
              <a:rPr lang="en-US" sz="1600" dirty="0" smtClean="0">
                <a:solidFill>
                  <a:schemeClr val="accent1"/>
                </a:solidFill>
              </a:rPr>
              <a:t>we found that the </a:t>
            </a:r>
            <a:r>
              <a:rPr lang="en-US" sz="1600" baseline="0" dirty="0" smtClean="0">
                <a:solidFill>
                  <a:schemeClr val="accent1"/>
                </a:solidFill>
              </a:rPr>
              <a:t>feedback mechanism did not work well. Why? Well when users interact </a:t>
            </a:r>
            <a:r>
              <a:rPr lang="en-US" sz="1600" dirty="0" smtClean="0">
                <a:solidFill>
                  <a:schemeClr val="accent1"/>
                </a:solidFill>
              </a:rPr>
              <a:t>with web page</a:t>
            </a:r>
            <a:r>
              <a:rPr lang="en-US" sz="1600" baseline="0" dirty="0" smtClean="0">
                <a:solidFill>
                  <a:schemeClr val="accent1"/>
                </a:solidFill>
              </a:rPr>
              <a:t> content</a:t>
            </a:r>
            <a:r>
              <a:rPr lang="en-US" sz="1600" dirty="0" smtClean="0">
                <a:solidFill>
                  <a:schemeClr val="accent1"/>
                </a:solidFill>
              </a:rPr>
              <a:t>, the user wants </a:t>
            </a:r>
            <a:r>
              <a:rPr lang="en-US" sz="1600" baseline="0" dirty="0" smtClean="0">
                <a:solidFill>
                  <a:schemeClr val="accent1"/>
                </a:solidFill>
              </a:rPr>
              <a:t>to </a:t>
            </a:r>
            <a:r>
              <a:rPr lang="en-US" sz="1600" dirty="0" smtClean="0">
                <a:solidFill>
                  <a:schemeClr val="accent1"/>
                </a:solidFill>
              </a:rPr>
              <a:t>be looking at the content, not a visual box indicating they are interacting with content</a:t>
            </a:r>
            <a:r>
              <a:rPr lang="en-US" sz="1600" baseline="0" dirty="0" smtClean="0">
                <a:solidFill>
                  <a:schemeClr val="accent1"/>
                </a:solidFill>
              </a:rPr>
              <a:t> correctly. Also, the observe delay for scrolling when hovering and holding was perceived as latency. </a:t>
            </a: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//back up info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Feedback</a:t>
            </a:r>
            <a:r>
              <a:rPr lang="en-US" sz="1600" b="1" baseline="0" dirty="0" smtClean="0">
                <a:solidFill>
                  <a:schemeClr val="accent1"/>
                </a:solidFill>
              </a:rPr>
              <a:t> model One</a:t>
            </a:r>
            <a:r>
              <a:rPr lang="en-US" sz="1600" b="1" dirty="0" smtClean="0">
                <a:solidFill>
                  <a:schemeClr val="accent1"/>
                </a:solidFill>
              </a:rPr>
              <a:t>: </a:t>
            </a:r>
            <a:r>
              <a:rPr lang="en-US" sz="1600" dirty="0" smtClean="0">
                <a:solidFill>
                  <a:schemeClr val="accent1"/>
                </a:solidFill>
              </a:rPr>
              <a:t>issue</a:t>
            </a:r>
            <a:r>
              <a:rPr lang="en-US" sz="1600" b="1" dirty="0" smtClean="0">
                <a:solidFill>
                  <a:schemeClr val="accent1"/>
                </a:solidFill>
              </a:rPr>
              <a:t> </a:t>
            </a:r>
            <a:r>
              <a:rPr lang="en-US" sz="1600" dirty="0" smtClean="0">
                <a:solidFill>
                  <a:schemeClr val="accent1"/>
                </a:solidFill>
              </a:rPr>
              <a:t>with static feedback on the top right of the page was used to indicate to the user successful interactions. The problem… when interacting with web pages, the user is looking at the content, not a visual box indicating they are interacting with content. Let’s take a look at a video of</a:t>
            </a:r>
            <a:r>
              <a:rPr lang="en-US" sz="1600" baseline="0" dirty="0" smtClean="0">
                <a:solidFill>
                  <a:schemeClr val="accent1"/>
                </a:solidFill>
              </a:rPr>
              <a:t> the first feedback prototype.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smtClean="0"/>
          </a:p>
        </p:txBody>
      </p:sp>
      <p:sp>
        <p:nvSpPr>
          <p:cNvPr id="4" name="Slide Number Placeholder 3"/>
          <p:cNvSpPr>
            <a:spLocks noGrp="1"/>
          </p:cNvSpPr>
          <p:nvPr>
            <p:ph type="sldNum" sz="quarter" idx="10"/>
          </p:nvPr>
        </p:nvSpPr>
        <p:spPr/>
        <p:txBody>
          <a:bodyPr/>
          <a:lstStyle/>
          <a:p>
            <a:fld id="{15574581-6476-4228-B5BE-2BC5B2A25AF6}" type="slidenum">
              <a:rPr lang="he-IL" smtClean="0"/>
              <a:t>11</a:t>
            </a:fld>
            <a:endParaRPr lang="he-IL"/>
          </a:p>
        </p:txBody>
      </p:sp>
    </p:spTree>
    <p:extLst>
      <p:ext uri="{BB962C8B-B14F-4D97-AF65-F5344CB8AC3E}">
        <p14:creationId xmlns:p14="http://schemas.microsoft.com/office/powerpoint/2010/main" val="361590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presentation we’ll be looking at a experience design with a focus on gestures. We’ll cover a few examples and look at the different aspects to consider when developing and application that uses gestures. </a:t>
            </a:r>
          </a:p>
          <a:p>
            <a:endParaRPr lang="en-US" b="0" baseline="0" dirty="0" smtClean="0"/>
          </a:p>
          <a:p>
            <a:r>
              <a:rPr lang="en-US" b="0" baseline="0" dirty="0" smtClean="0"/>
              <a:t>Specifically we’ll look at </a:t>
            </a:r>
            <a:r>
              <a:rPr lang="en-US" sz="1200" b="0" dirty="0" smtClean="0"/>
              <a:t>A Feedback Case Study, developing with user</a:t>
            </a:r>
            <a:r>
              <a:rPr lang="en-US" sz="1200" b="0" baseline="0" dirty="0" smtClean="0"/>
              <a:t> action </a:t>
            </a:r>
            <a:r>
              <a:rPr lang="en-US" sz="1200" b="0" dirty="0" smtClean="0"/>
              <a:t>Forgiveness in mind. Considerations for</a:t>
            </a:r>
            <a:r>
              <a:rPr lang="en-US" sz="1200" b="0" baseline="0" dirty="0" smtClean="0"/>
              <a:t> </a:t>
            </a:r>
            <a:r>
              <a:rPr lang="en-US" sz="1200" b="0" dirty="0" smtClean="0"/>
              <a:t>keeping</a:t>
            </a:r>
            <a:r>
              <a:rPr lang="en-US" sz="1200" b="0" baseline="0" dirty="0" smtClean="0"/>
              <a:t> </a:t>
            </a:r>
            <a:r>
              <a:rPr lang="en-US" sz="1200" b="0" dirty="0" smtClean="0"/>
              <a:t>Consistency and user expectation,</a:t>
            </a:r>
            <a:r>
              <a:rPr lang="en-US" sz="1200" b="0" baseline="0" dirty="0" smtClean="0"/>
              <a:t> and developing reliable gestures that are user friendly.  </a:t>
            </a:r>
            <a:r>
              <a:rPr lang="en-US" sz="1200" b="1" baseline="0" dirty="0" smtClean="0"/>
              <a:t>Let’s jump right in to the case study on feedback. Click</a:t>
            </a:r>
            <a:endParaRPr lang="en-US" b="1"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lvl="1" indent="0">
              <a:buFont typeface="Arial" panose="020B0604020202020204" pitchFamily="34" charset="0"/>
              <a:buNone/>
            </a:pPr>
            <a:r>
              <a:rPr lang="en-US" sz="1600" b="0" dirty="0" smtClean="0">
                <a:solidFill>
                  <a:schemeClr val="accent1"/>
                </a:solidFill>
              </a:rPr>
              <a:t>Here</a:t>
            </a:r>
            <a:r>
              <a:rPr lang="en-US" sz="1600" b="0" baseline="0" dirty="0" smtClean="0">
                <a:solidFill>
                  <a:schemeClr val="accent1"/>
                </a:solidFill>
              </a:rPr>
              <a:t> we are going to take a look at some work we did with </a:t>
            </a:r>
            <a:r>
              <a:rPr lang="en-US" sz="1600" b="0" baseline="0" dirty="0" smtClean="0">
                <a:solidFill>
                  <a:schemeClr val="accent1"/>
                </a:solidFill>
              </a:rPr>
              <a:t>the RealSense Web Navigation.  </a:t>
            </a:r>
          </a:p>
          <a:p>
            <a:pPr marL="288925" lvl="1" indent="0">
              <a:buFont typeface="Arial" panose="020B0604020202020204" pitchFamily="34" charset="0"/>
              <a:buNone/>
            </a:pPr>
            <a:r>
              <a:rPr lang="en-US" sz="1600" b="0" baseline="0" dirty="0" smtClean="0">
                <a:solidFill>
                  <a:schemeClr val="accent1"/>
                </a:solidFill>
              </a:rPr>
              <a:t>During </a:t>
            </a:r>
            <a:r>
              <a:rPr lang="en-US" sz="1600" b="0" baseline="0" dirty="0" smtClean="0">
                <a:solidFill>
                  <a:schemeClr val="accent1"/>
                </a:solidFill>
              </a:rPr>
              <a:t>development we went through several User testing phases and learned quite a bit about </a:t>
            </a:r>
            <a:r>
              <a:rPr lang="en-US" sz="1600" b="0" baseline="0" dirty="0" smtClean="0">
                <a:solidFill>
                  <a:schemeClr val="accent1"/>
                </a:solidFill>
              </a:rPr>
              <a:t>design. </a:t>
            </a:r>
          </a:p>
          <a:p>
            <a:pPr marL="288925" lvl="1" indent="0">
              <a:buFont typeface="Arial" panose="020B0604020202020204" pitchFamily="34" charset="0"/>
              <a:buNone/>
            </a:pPr>
            <a:r>
              <a:rPr lang="en-US" sz="1600" b="0" baseline="0" dirty="0" smtClean="0">
                <a:solidFill>
                  <a:schemeClr val="accent1"/>
                </a:solidFill>
              </a:rPr>
              <a:t>We  saw first hand that the feedback </a:t>
            </a:r>
            <a:r>
              <a:rPr lang="en-US" sz="1600" b="0" baseline="0" dirty="0" smtClean="0">
                <a:solidFill>
                  <a:schemeClr val="accent1"/>
                </a:solidFill>
              </a:rPr>
              <a:t>mechanism was the quickest way to make or break an experience. </a:t>
            </a:r>
          </a:p>
          <a:p>
            <a:pPr marL="288925" lvl="1" indent="0">
              <a:buFont typeface="Arial" panose="020B0604020202020204" pitchFamily="34" charset="0"/>
              <a:buNone/>
            </a:pPr>
            <a:endParaRPr lang="en-US" sz="1600" b="0" dirty="0" smtClean="0">
              <a:solidFill>
                <a:schemeClr val="accent1"/>
              </a:solidFill>
            </a:endParaRPr>
          </a:p>
          <a:p>
            <a:pPr marL="288925" lvl="1" indent="0">
              <a:buFont typeface="Arial" panose="020B0604020202020204" pitchFamily="34" charset="0"/>
              <a:buNone/>
            </a:pPr>
            <a:r>
              <a:rPr lang="en-US" sz="1600" b="0" dirty="0" smtClean="0">
                <a:solidFill>
                  <a:schemeClr val="accent1"/>
                </a:solidFill>
              </a:rPr>
              <a:t>What I hope to convey here</a:t>
            </a:r>
            <a:r>
              <a:rPr lang="en-US" sz="1600" b="0" baseline="0" dirty="0" smtClean="0">
                <a:solidFill>
                  <a:schemeClr val="accent1"/>
                </a:solidFill>
              </a:rPr>
              <a:t> is that designing with feedback in mind for the best experience is rather simple and starts with a few simply questions:</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the feedback make sense?</a:t>
            </a:r>
          </a:p>
          <a:p>
            <a:pPr marL="574675" lvl="1" indent="-285750">
              <a:buFont typeface="Arial" panose="020B0604020202020204" pitchFamily="34" charset="0"/>
              <a:buChar char="•"/>
            </a:pPr>
            <a:r>
              <a:rPr lang="en-US" sz="1600" baseline="0" dirty="0" smtClean="0">
                <a:solidFill>
                  <a:schemeClr val="accent1"/>
                </a:solidFill>
              </a:rPr>
              <a:t>Does the feedback detract from the experience?</a:t>
            </a:r>
            <a:endParaRPr lang="en-US" sz="1600" b="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We’ll start by looking at the application after the first round of user testing, once we incorporated the results from our users.  </a:t>
            </a:r>
            <a:endParaRPr lang="en-US" sz="1600" b="0" baseline="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dirty="0" smtClean="0">
                <a:solidFill>
                  <a:schemeClr val="accent1"/>
                </a:solidFill>
              </a:rPr>
              <a:t>Click </a:t>
            </a:r>
            <a:r>
              <a:rPr lang="en-US" sz="1600" b="1" baseline="0" dirty="0" smtClean="0">
                <a:solidFill>
                  <a:schemeClr val="accent1"/>
                </a:solidFill>
              </a:rPr>
              <a:t>Video Link</a:t>
            </a:r>
            <a:endParaRPr lang="en-US" sz="1600" b="1"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Now</a:t>
            </a:r>
            <a:r>
              <a:rPr lang="en-US" sz="1600" b="0" baseline="0" dirty="0" smtClean="0">
                <a:solidFill>
                  <a:schemeClr val="accent1"/>
                </a:solidFill>
              </a:rPr>
              <a:t> let’s take a look at the result after we really thought about the content, the context and the feedback model. </a:t>
            </a:r>
            <a:endParaRPr lang="en-US" sz="1600" b="0" baseline="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dirty="0" smtClean="0">
                <a:solidFill>
                  <a:schemeClr val="accent1"/>
                </a:solidFill>
              </a:rPr>
              <a:t>Click </a:t>
            </a:r>
            <a:r>
              <a:rPr lang="en-US" sz="1600" b="1" baseline="0" dirty="0" smtClean="0">
                <a:solidFill>
                  <a:schemeClr val="accent1"/>
                </a:solidFill>
              </a:rPr>
              <a:t>Demo Link</a:t>
            </a: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Feedback Model Two: </a:t>
            </a:r>
            <a:r>
              <a:rPr lang="en-US" sz="1600" b="0" dirty="0" smtClean="0">
                <a:solidFill>
                  <a:schemeClr val="accent1"/>
                </a:solidFill>
              </a:rPr>
              <a:t>In the final version we went with</a:t>
            </a:r>
            <a:r>
              <a:rPr lang="en-US" sz="1600" b="0" baseline="0" dirty="0" smtClean="0">
                <a:solidFill>
                  <a:schemeClr val="accent1"/>
                </a:solidFill>
              </a:rPr>
              <a:t> a d</a:t>
            </a:r>
            <a:r>
              <a:rPr lang="en-US" sz="1600" dirty="0" smtClean="0">
                <a:solidFill>
                  <a:schemeClr val="accent1"/>
                </a:solidFill>
              </a:rPr>
              <a:t>ynamic approach to show the user real-time feedback on actions without detracting from the task, in this case content navigation and interaction.  </a:t>
            </a:r>
            <a:r>
              <a:rPr lang="en-US" sz="1600" b="0" i="0" dirty="0" smtClean="0">
                <a:solidFill>
                  <a:schemeClr val="accent1"/>
                </a:solidFill>
              </a:rPr>
              <a:t>The idea behind this experience is that</a:t>
            </a:r>
            <a:r>
              <a:rPr lang="en-US" sz="1600" b="0" i="0" baseline="0" dirty="0" smtClean="0">
                <a:solidFill>
                  <a:schemeClr val="accent1"/>
                </a:solidFill>
              </a:rPr>
              <a:t> the user will spend most of there time cooking, not staring at the page, so we wanted to make interaction fast, and easy to the point where the user can focus on cooking and getting to the content they want with nominal effort. </a:t>
            </a:r>
            <a:endParaRPr lang="en-US" sz="1600" dirty="0" smtClean="0">
              <a:solidFill>
                <a:schemeClr val="accent1"/>
              </a:solidFill>
            </a:endParaRP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r>
              <a:rPr lang="en-US" sz="1600" dirty="0" smtClean="0">
                <a:solidFill>
                  <a:schemeClr val="accent1"/>
                </a:solidFill>
              </a:rPr>
              <a:t>Again, the </a:t>
            </a:r>
            <a:r>
              <a:rPr lang="en-US" sz="1600" baseline="0" dirty="0" smtClean="0">
                <a:solidFill>
                  <a:schemeClr val="accent1"/>
                </a:solidFill>
              </a:rPr>
              <a:t>important questions to ask about feedback:</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it make sense?</a:t>
            </a:r>
          </a:p>
          <a:p>
            <a:pPr marL="574675" lvl="1" indent="-285750">
              <a:buFont typeface="Arial" panose="020B0604020202020204" pitchFamily="34" charset="0"/>
              <a:buChar char="•"/>
            </a:pPr>
            <a:r>
              <a:rPr lang="en-US" sz="1600" baseline="0" dirty="0" smtClean="0">
                <a:solidFill>
                  <a:schemeClr val="accent1"/>
                </a:solidFill>
              </a:rPr>
              <a:t>Does it detract from the experience?</a:t>
            </a: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3</a:t>
            </a:fld>
            <a:endParaRPr lang="he-IL"/>
          </a:p>
        </p:txBody>
      </p:sp>
    </p:spTree>
    <p:extLst>
      <p:ext uri="{BB962C8B-B14F-4D97-AF65-F5344CB8AC3E}">
        <p14:creationId xmlns:p14="http://schemas.microsoft.com/office/powerpoint/2010/main" val="87216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r>
              <a:rPr lang="en-US" sz="1600" dirty="0" smtClean="0">
                <a:solidFill>
                  <a:schemeClr val="accent1"/>
                </a:solidFill>
              </a:rPr>
              <a:t>But </a:t>
            </a:r>
            <a:r>
              <a:rPr lang="en-US" sz="1600" dirty="0" smtClean="0">
                <a:solidFill>
                  <a:schemeClr val="accent1"/>
                </a:solidFill>
              </a:rPr>
              <a:t>what is Forgiveness</a:t>
            </a:r>
            <a:r>
              <a:rPr lang="en-US" sz="1600" baseline="0" dirty="0" smtClean="0">
                <a:solidFill>
                  <a:schemeClr val="accent1"/>
                </a:solidFill>
              </a:rPr>
              <a:t> in terms of interaction: </a:t>
            </a:r>
            <a:r>
              <a:rPr lang="en-US" sz="1600" dirty="0" smtClean="0">
                <a:solidFill>
                  <a:schemeClr val="accent1"/>
                </a:solidFill>
              </a:rPr>
              <a:t>Forgiveness is a well established principal, take the mouse click as an example, if buttons are close and in clusters there is a increased chance of clicking</a:t>
            </a:r>
            <a:r>
              <a:rPr lang="en-US" sz="1600" baseline="0" dirty="0" smtClean="0">
                <a:solidFill>
                  <a:schemeClr val="accent1"/>
                </a:solidFill>
              </a:rPr>
              <a:t> on </a:t>
            </a:r>
            <a:r>
              <a:rPr lang="en-US" sz="1600" dirty="0" smtClean="0">
                <a:solidFill>
                  <a:schemeClr val="accent1"/>
                </a:solidFill>
              </a:rPr>
              <a:t>an undesired button</a:t>
            </a:r>
            <a:r>
              <a:rPr lang="en-US" sz="1600" baseline="0" dirty="0" smtClean="0">
                <a:solidFill>
                  <a:schemeClr val="accent1"/>
                </a:solidFill>
              </a:rPr>
              <a:t> option</a:t>
            </a:r>
            <a:endParaRPr lang="en-US" sz="1600" dirty="0" smtClean="0">
              <a:solidFill>
                <a:schemeClr val="accent1"/>
              </a:solidFill>
            </a:endParaRPr>
          </a:p>
          <a:p>
            <a:pPr marL="288925" lvl="1"/>
            <a:r>
              <a:rPr lang="en-US" sz="1600" dirty="0" smtClean="0">
                <a:solidFill>
                  <a:schemeClr val="accent1"/>
                </a:solidFill>
              </a:rPr>
              <a:t>In the case</a:t>
            </a:r>
            <a:r>
              <a:rPr lang="en-US" sz="1600" baseline="0" dirty="0" smtClean="0">
                <a:solidFill>
                  <a:schemeClr val="accent1"/>
                </a:solidFill>
              </a:rPr>
              <a:t> of clicking, we solve this by </a:t>
            </a:r>
            <a:r>
              <a:rPr lang="en-US" sz="1600" dirty="0" smtClean="0">
                <a:solidFill>
                  <a:schemeClr val="accent1"/>
                </a:solidFill>
              </a:rPr>
              <a:t>giving</a:t>
            </a:r>
            <a:r>
              <a:rPr lang="en-US" sz="1600" baseline="0" dirty="0" smtClean="0">
                <a:solidFill>
                  <a:schemeClr val="accent1"/>
                </a:solidFill>
              </a:rPr>
              <a:t> </a:t>
            </a:r>
            <a:r>
              <a:rPr lang="en-US" sz="1600" dirty="0" smtClean="0">
                <a:solidFill>
                  <a:schemeClr val="accent1"/>
                </a:solidFill>
              </a:rPr>
              <a:t>a generous click zone…for gestures, think about the design and how to avoid false positives and unintended outcomes. </a:t>
            </a:r>
          </a:p>
          <a:p>
            <a:pPr marL="288925" lvl="1"/>
            <a:endParaRPr lang="en-US" sz="1600" dirty="0" smtClean="0">
              <a:solidFill>
                <a:schemeClr val="accent1"/>
              </a:solidFill>
            </a:endParaRPr>
          </a:p>
          <a:p>
            <a:pPr marL="288925" lvl="1"/>
            <a:r>
              <a:rPr lang="en-US" sz="1600" b="1" dirty="0" smtClean="0">
                <a:solidFill>
                  <a:schemeClr val="accent1"/>
                </a:solidFill>
              </a:rPr>
              <a:t>A few</a:t>
            </a:r>
            <a:r>
              <a:rPr lang="en-US" sz="1600" b="1" baseline="0" dirty="0" smtClean="0">
                <a:solidFill>
                  <a:schemeClr val="accent1"/>
                </a:solidFill>
              </a:rPr>
              <a:t> things to consider with regards to user forgiveness:</a:t>
            </a:r>
            <a:endParaRPr lang="en-US" sz="1600" b="1"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design require </a:t>
            </a:r>
            <a:r>
              <a:rPr lang="en-US" sz="1600" dirty="0" smtClean="0">
                <a:solidFill>
                  <a:schemeClr val="accent1"/>
                </a:solidFill>
              </a:rPr>
              <a:t>course or finer granularity</a:t>
            </a:r>
            <a:r>
              <a:rPr lang="en-US" sz="1600" baseline="0" dirty="0" smtClean="0">
                <a:solidFill>
                  <a:schemeClr val="accent1"/>
                </a:solidFill>
              </a:rPr>
              <a:t> </a:t>
            </a:r>
            <a:r>
              <a:rPr lang="en-US" sz="1600" dirty="0" smtClean="0">
                <a:solidFill>
                  <a:schemeClr val="accent1"/>
                </a:solidFill>
              </a:rPr>
              <a:t>for interaction</a:t>
            </a:r>
            <a:r>
              <a:rPr lang="en-US" sz="1600" dirty="0" smtClean="0">
                <a:solidFill>
                  <a:schemeClr val="accent1"/>
                </a:solidFill>
              </a:rPr>
              <a:t>?</a:t>
            </a:r>
          </a:p>
          <a:p>
            <a:pPr marL="566738" lvl="1"/>
            <a:r>
              <a:rPr lang="en-US" sz="1600" dirty="0" smtClean="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it be done better with another form of input?</a:t>
            </a:r>
          </a:p>
          <a:p>
            <a:pPr marL="566738" lvl="1"/>
            <a:r>
              <a:rPr lang="en-US" sz="1600" dirty="0" smtClean="0">
                <a:solidFill>
                  <a:schemeClr val="accent6">
                    <a:lumMod val="75000"/>
                  </a:schemeClr>
                </a:solidFill>
              </a:rPr>
              <a:t>Perhaps </a:t>
            </a:r>
            <a:r>
              <a:rPr lang="en-US" sz="1600" dirty="0" smtClean="0">
                <a:solidFill>
                  <a:schemeClr val="accent6">
                    <a:lumMod val="75000"/>
                  </a:schemeClr>
                </a:solidFill>
              </a:rPr>
              <a:t>certain joint combinations</a:t>
            </a:r>
            <a:r>
              <a:rPr lang="en-US" sz="1600" baseline="0" dirty="0" smtClean="0">
                <a:solidFill>
                  <a:schemeClr val="accent6">
                    <a:lumMod val="75000"/>
                  </a:schemeClr>
                </a:solidFill>
              </a:rPr>
              <a:t> or</a:t>
            </a:r>
            <a:r>
              <a:rPr lang="en-US" sz="1600" dirty="0" smtClean="0">
                <a:solidFill>
                  <a:schemeClr val="accent6">
                    <a:lumMod val="75000"/>
                  </a:schemeClr>
                </a:solidFill>
              </a:rPr>
              <a:t> a singular blob extremity</a:t>
            </a:r>
            <a:r>
              <a:rPr lang="en-US" sz="1600" baseline="0" dirty="0" smtClean="0">
                <a:solidFill>
                  <a:schemeClr val="accent6">
                    <a:lumMod val="75000"/>
                  </a:schemeClr>
                </a:solidFill>
              </a:rPr>
              <a:t> could be used to rotate an object.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gesture correlate to another action? </a:t>
            </a:r>
          </a:p>
          <a:p>
            <a:pPr marL="566738"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6">
                    <a:lumMod val="75000"/>
                  </a:schemeClr>
                </a:solidFill>
              </a:rPr>
              <a:t>When a gesture is perform there</a:t>
            </a:r>
            <a:r>
              <a:rPr lang="en-US" sz="1600" baseline="0" dirty="0" smtClean="0">
                <a:solidFill>
                  <a:schemeClr val="accent6">
                    <a:lumMod val="75000"/>
                  </a:schemeClr>
                </a:solidFill>
              </a:rPr>
              <a:t> is a resulting action, if the gesture results in an alternative action </a:t>
            </a:r>
            <a:r>
              <a:rPr lang="en-US" sz="1600" b="0" i="0" kern="1200" dirty="0" smtClean="0">
                <a:solidFill>
                  <a:schemeClr val="tx1"/>
                </a:solidFill>
                <a:effectLst/>
                <a:latin typeface="+mn-lt"/>
                <a:ea typeface="+mn-ea"/>
                <a:cs typeface="+mn-cs"/>
              </a:rPr>
              <a:t>the user</a:t>
            </a:r>
            <a:r>
              <a:rPr lang="en-US" sz="1600" b="0" i="0" kern="1200" baseline="0" dirty="0" smtClean="0">
                <a:solidFill>
                  <a:schemeClr val="tx1"/>
                </a:solidFill>
                <a:effectLst/>
                <a:latin typeface="+mn-lt"/>
                <a:ea typeface="+mn-ea"/>
                <a:cs typeface="+mn-cs"/>
              </a:rPr>
              <a:t> might </a:t>
            </a:r>
            <a:r>
              <a:rPr lang="en-US" sz="1600" b="0" i="0" kern="1200" dirty="0" smtClean="0">
                <a:solidFill>
                  <a:schemeClr val="tx1"/>
                </a:solidFill>
                <a:effectLst/>
                <a:latin typeface="+mn-lt"/>
                <a:ea typeface="+mn-ea"/>
                <a:cs typeface="+mn-cs"/>
              </a:rPr>
              <a:t>think they did one thing but "really" did something else, they lose their sense of controlling the system because they don't understand the connection between actions and results.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p>
          <a:p>
            <a:pPr marL="566738" lvl="1"/>
            <a:r>
              <a:rPr lang="en-US" sz="1600" dirty="0" smtClean="0">
                <a:solidFill>
                  <a:schemeClr val="accent6">
                    <a:lumMod val="75000"/>
                  </a:schemeClr>
                </a:solidFill>
              </a:rPr>
              <a:t>People tend to touch their face an average of 4 times an hours, be mindful of these actions</a:t>
            </a:r>
            <a:r>
              <a:rPr lang="en-US" sz="1600" baseline="0" dirty="0" smtClean="0">
                <a:solidFill>
                  <a:schemeClr val="accent6">
                    <a:lumMod val="75000"/>
                  </a:schemeClr>
                </a:solidFill>
              </a:rPr>
              <a:t> like reaching for a cup or any action not intended as an interaction with the application. </a:t>
            </a:r>
            <a:r>
              <a:rPr lang="en-US" sz="1600" baseline="0" dirty="0" smtClean="0">
                <a:solidFill>
                  <a:schemeClr val="accent6">
                    <a:lumMod val="75000"/>
                  </a:schemeClr>
                </a:solidFill>
              </a:rPr>
              <a:t>During UX testing we saw that the application interpreted an action when is was an intentional interaction.</a:t>
            </a:r>
            <a:endParaRPr lang="en-US" sz="1600" baseline="0" dirty="0" smtClean="0">
              <a:solidFill>
                <a:schemeClr val="accent6">
                  <a:lumMod val="75000"/>
                </a:schemeClr>
              </a:solidFill>
            </a:endParaRPr>
          </a:p>
          <a:p>
            <a:pPr marL="566738" lvl="1"/>
            <a:endParaRPr lang="en-US" sz="1600" baseline="0" dirty="0" smtClean="0">
              <a:solidFill>
                <a:schemeClr val="accent6">
                  <a:lumMod val="75000"/>
                </a:schemeClr>
              </a:solidFill>
            </a:endParaRPr>
          </a:p>
          <a:p>
            <a:pPr marL="566738" lvl="1"/>
            <a:r>
              <a:rPr lang="en-US" sz="1600" baseline="0" dirty="0" smtClean="0">
                <a:solidFill>
                  <a:schemeClr val="accent6">
                    <a:lumMod val="75000"/>
                  </a:schemeClr>
                </a:solidFill>
              </a:rPr>
              <a:t>Let’s look at an example of some e</a:t>
            </a:r>
            <a:r>
              <a:rPr lang="en-US" sz="1600" dirty="0" smtClean="0">
                <a:solidFill>
                  <a:schemeClr val="accent6">
                    <a:lumMod val="75000"/>
                  </a:schemeClr>
                </a:solidFill>
              </a:rPr>
              <a:t>arly</a:t>
            </a:r>
            <a:r>
              <a:rPr lang="en-US" sz="1600" baseline="0" dirty="0" smtClean="0">
                <a:solidFill>
                  <a:schemeClr val="accent6">
                    <a:lumMod val="75000"/>
                  </a:schemeClr>
                </a:solidFill>
              </a:rPr>
              <a:t> work on the RealSense browser interaction.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marL="566738" lvl="1"/>
            <a:r>
              <a:rPr lang="en-US" sz="1600" b="1" dirty="0" smtClean="0">
                <a:solidFill>
                  <a:schemeClr val="accent6">
                    <a:lumMod val="75000"/>
                  </a:schemeClr>
                </a:solidFill>
              </a:rPr>
              <a:t>First iteration: </a:t>
            </a:r>
            <a:r>
              <a:rPr lang="en-US" sz="1600" dirty="0" smtClean="0">
                <a:solidFill>
                  <a:schemeClr val="accent1"/>
                </a:solidFill>
              </a:rPr>
              <a:t>Too many false positive results, not visual feedback to the user. </a:t>
            </a:r>
            <a:r>
              <a:rPr lang="en-US" sz="1600" dirty="0" smtClean="0">
                <a:solidFill>
                  <a:schemeClr val="accent6">
                    <a:lumMod val="75000"/>
                  </a:schemeClr>
                </a:solidFill>
              </a:rPr>
              <a:t>Let’s take a </a:t>
            </a:r>
          </a:p>
          <a:p>
            <a:pPr marL="566738" lvl="1"/>
            <a:r>
              <a:rPr lang="en-US" sz="1600" dirty="0" smtClean="0">
                <a:solidFill>
                  <a:schemeClr val="accent6">
                    <a:lumMod val="75000"/>
                  </a:schemeClr>
                </a:solidFill>
              </a:rPr>
              <a:t>Look at a video where the may become an issue. </a:t>
            </a:r>
            <a:r>
              <a:rPr lang="en-US" sz="1600" dirty="0" smtClean="0">
                <a:solidFill>
                  <a:schemeClr val="accent1"/>
                </a:solidFill>
              </a:rPr>
              <a:t>This approach was prone to Initiate a swipe when it was not the intent of the user </a:t>
            </a:r>
            <a:r>
              <a:rPr lang="en-US" sz="1600" dirty="0" smtClean="0">
                <a:solidFill>
                  <a:schemeClr val="accent6">
                    <a:lumMod val="75000"/>
                  </a:schemeClr>
                </a:solidFill>
                <a:hlinkClick r:id="rId3" action="ppaction://hlinksldjump"/>
              </a:rPr>
              <a:t>(Video</a:t>
            </a:r>
            <a:r>
              <a:rPr lang="en-US" sz="1600" dirty="0" smtClean="0">
                <a:solidFill>
                  <a:schemeClr val="accent6">
                    <a:lumMod val="75000"/>
                  </a:schemeClr>
                </a:solidFill>
                <a:hlinkClick r:id="rId3" action="ppaction://hlinksldjump"/>
              </a:rPr>
              <a:t>)</a:t>
            </a:r>
            <a:endParaRPr lang="en-US" sz="1600" dirty="0" smtClean="0">
              <a:solidFill>
                <a:schemeClr val="accent6">
                  <a:lumMod val="75000"/>
                </a:schemeClr>
              </a:solidFill>
            </a:endParaRPr>
          </a:p>
          <a:p>
            <a:pPr marL="566738" lvl="1"/>
            <a:endParaRPr lang="en-US" sz="1600" b="1" dirty="0" smtClean="0">
              <a:solidFill>
                <a:schemeClr val="accent6">
                  <a:lumMod val="75000"/>
                </a:schemeClr>
              </a:solidFill>
              <a:latin typeface="Neo Sans Intel" pitchFamily="34" charset="0"/>
              <a:cs typeface="Arial" pitchFamily="34" charset="0"/>
            </a:endParaRPr>
          </a:p>
          <a:p>
            <a:pPr marL="566738" lvl="1"/>
            <a:endParaRPr lang="en-US" sz="2000" b="1" dirty="0" smtClean="0">
              <a:solidFill>
                <a:schemeClr val="tx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101290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smtClean="0">
                <a:solidFill>
                  <a:schemeClr val="accent6">
                    <a:lumMod val="75000"/>
                  </a:schemeClr>
                </a:solidFill>
              </a:rPr>
              <a:t>Consistency…</a:t>
            </a:r>
            <a:r>
              <a:rPr lang="en-US" sz="1600" dirty="0" smtClean="0">
                <a:solidFill>
                  <a:schemeClr val="bg1"/>
                </a:solidFill>
              </a:rPr>
              <a:t>Consistency makes it easier for end-users to adopt and learn new tools, but why is that so important? </a:t>
            </a:r>
            <a:r>
              <a:rPr lang="en-US" sz="1600" dirty="0" smtClean="0">
                <a:solidFill>
                  <a:schemeClr val="bg1"/>
                </a:solidFill>
              </a:rPr>
              <a:t>It </a:t>
            </a:r>
            <a:r>
              <a:rPr lang="en-US" sz="1600" dirty="0" smtClean="0">
                <a:solidFill>
                  <a:schemeClr val="bg1"/>
                </a:solidFill>
              </a:rPr>
              <a:t>is important because humans are great at pattern recognition. </a:t>
            </a:r>
            <a:r>
              <a:rPr lang="en-US" sz="1600" dirty="0" smtClean="0">
                <a:solidFill>
                  <a:schemeClr val="bg1"/>
                </a:solidFill>
              </a:rPr>
              <a:t>When </a:t>
            </a:r>
            <a:r>
              <a:rPr lang="en-US" sz="1600" dirty="0" smtClean="0">
                <a:solidFill>
                  <a:schemeClr val="bg1"/>
                </a:solidFill>
              </a:rPr>
              <a:t>there is deviation from a familiar pattern, it requires reevaluation, which requires  Cognitive Energy Waste …where additional (unnecessary) time is spent thinking about how to interact as opposed to complete the task at hand. This is coupled with expectation. </a:t>
            </a:r>
            <a:endParaRPr lang="en-US" sz="1600" dirty="0" smtClean="0">
              <a:solidFill>
                <a:schemeClr val="bg1"/>
              </a:solidFill>
            </a:endParaRPr>
          </a:p>
          <a:p>
            <a:pPr marL="0" indent="0">
              <a:buFont typeface="Arial" panose="020B0604020202020204" pitchFamily="34" charset="0"/>
              <a:buNone/>
            </a:pPr>
            <a:endParaRPr lang="en-US" sz="16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Click</a:t>
            </a:r>
          </a:p>
          <a:p>
            <a:pPr marL="0" indent="0">
              <a:buFont typeface="Arial" panose="020B0604020202020204" pitchFamily="34" charset="0"/>
              <a:buNone/>
            </a:pPr>
            <a:endParaRPr lang="en-US" sz="1600" dirty="0" smtClean="0">
              <a:solidFill>
                <a:schemeClr val="bg1"/>
              </a:solidFill>
            </a:endParaRPr>
          </a:p>
          <a:p>
            <a:pPr marL="0" indent="0">
              <a:buFont typeface="Arial" panose="020B0604020202020204" pitchFamily="34" charset="0"/>
              <a:buNone/>
            </a:pPr>
            <a:r>
              <a:rPr lang="en-US" sz="1600" dirty="0" smtClean="0">
                <a:solidFill>
                  <a:schemeClr val="bg1"/>
                </a:solidFill>
              </a:rPr>
              <a:t>As </a:t>
            </a:r>
            <a:r>
              <a:rPr lang="en-US" sz="1600" dirty="0" smtClean="0">
                <a:solidFill>
                  <a:schemeClr val="bg1"/>
                </a:solidFill>
              </a:rPr>
              <a:t>illustrated above, user become comfortable and expect certain things to remain largely the same. </a:t>
            </a:r>
          </a:p>
          <a:p>
            <a:pPr marL="0" indent="0">
              <a:buFont typeface="Arial" panose="020B0604020202020204" pitchFamily="34" charset="0"/>
              <a:buNone/>
            </a:pPr>
            <a:endParaRPr lang="en-US" sz="1600" b="1" dirty="0" smtClean="0">
              <a:solidFill>
                <a:schemeClr val="accent1"/>
              </a:solidFill>
            </a:endParaRPr>
          </a:p>
          <a:p>
            <a:pPr marL="0" indent="0">
              <a:buFont typeface="Arial" panose="020B0604020202020204" pitchFamily="34" charset="0"/>
              <a:buNone/>
            </a:pPr>
            <a:r>
              <a:rPr lang="en-US" sz="1600" dirty="0" smtClean="0">
                <a:solidFill>
                  <a:schemeClr val="accent1"/>
                </a:solidFill>
              </a:rPr>
              <a:t>Navigation </a:t>
            </a:r>
            <a:r>
              <a:rPr lang="en-US" sz="1600" dirty="0" smtClean="0">
                <a:solidFill>
                  <a:schemeClr val="accent1"/>
                </a:solidFill>
              </a:rPr>
              <a:t>and consistency. I was recently asked by a large web developer about a standard for web based navigation using gestures. The concern is that with each developer a new navigation model will be introduced. Leaving users to relearn simple tasks such as a page scroll….does this make sense…no. </a:t>
            </a:r>
            <a:r>
              <a:rPr lang="en-US" sz="1600" b="0" dirty="0" smtClean="0">
                <a:solidFill>
                  <a:schemeClr val="accent1"/>
                </a:solidFill>
              </a:rPr>
              <a:t>This</a:t>
            </a:r>
            <a:r>
              <a:rPr lang="en-US" sz="1600" b="0" baseline="0" dirty="0" smtClean="0">
                <a:solidFill>
                  <a:schemeClr val="accent1"/>
                </a:solidFill>
              </a:rPr>
              <a:t> is a call to action, as it stands there are no standards for gestural interaction. Until that day we must make sure that we provide a consistent experience cross applications. This goal for users to open an application and know what to expect. </a:t>
            </a:r>
            <a:endParaRPr lang="en-US" sz="1600" b="0" dirty="0" smtClean="0">
              <a:solidFill>
                <a:schemeClr val="accent1"/>
              </a:solidFill>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5</a:t>
            </a:fld>
            <a:endParaRPr lang="he-IL"/>
          </a:p>
        </p:txBody>
      </p:sp>
    </p:spTree>
    <p:extLst>
      <p:ext uri="{BB962C8B-B14F-4D97-AF65-F5344CB8AC3E}">
        <p14:creationId xmlns:p14="http://schemas.microsoft.com/office/powerpoint/2010/main" val="18314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To provide a reliable experience we must implement and integrate gestures that compensate for failure. </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*Ask yourself: Is my design bulletproof? Probably Not, if you’ve done everything possible to mitigate error your on the right track. Understanding the limitations, helps design better functional interaction.</a:t>
            </a:r>
          </a:p>
          <a:p>
            <a:pPr marL="0" marR="0" lvl="1" indent="0" algn="l" defTabSz="914400" rtl="0" eaLnBrk="0" fontAlgn="base" latinLnBrk="0" hangingPunct="0">
              <a:lnSpc>
                <a:spcPct val="100000"/>
              </a:lnSpc>
              <a:spcBef>
                <a:spcPct val="0"/>
              </a:spcBef>
              <a:spcAft>
                <a:spcPct val="0"/>
              </a:spcAft>
              <a:buClrTx/>
              <a:buSzTx/>
              <a:buFontTx/>
              <a:buNone/>
              <a:tabLst/>
              <a:defRPr/>
            </a:pPr>
            <a:endParaRPr lang="en-US" sz="1600" b="1" dirty="0" smtClean="0">
              <a:solidFill>
                <a:schemeClr val="accent1"/>
              </a:solidFill>
            </a:endParaRP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b="1" dirty="0" smtClean="0">
                <a:solidFill>
                  <a:schemeClr val="accent1"/>
                </a:solidFill>
              </a:rPr>
              <a:t>Click</a:t>
            </a:r>
          </a:p>
          <a:p>
            <a:pPr marL="0" marR="0" lvl="1" indent="0" algn="l" defTabSz="914400" rtl="0" eaLnBrk="0" fontAlgn="base" latinLnBrk="0" hangingPunct="0">
              <a:lnSpc>
                <a:spcPct val="100000"/>
              </a:lnSpc>
              <a:spcBef>
                <a:spcPct val="0"/>
              </a:spcBef>
              <a:spcAft>
                <a:spcPct val="0"/>
              </a:spcAft>
              <a:buClrTx/>
              <a:buSzTx/>
              <a:buFontTx/>
              <a:buNone/>
              <a:tabLst/>
              <a:defRPr/>
            </a:pPr>
            <a:endParaRPr lang="en-US" sz="1600" dirty="0" smtClean="0">
              <a:solidFill>
                <a:schemeClr val="accent1"/>
              </a:solidFill>
            </a:endParaRP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In it’s current state gestures have a bad reputation for being unreliable…how do we fix this? Here one example of design with failure in mind for reliability. </a:t>
            </a:r>
          </a:p>
          <a:p>
            <a:pPr eaLnBrk="0" fontAlgn="base" hangingPunct="0">
              <a:spcBef>
                <a:spcPct val="0"/>
              </a:spcBef>
              <a:spcAft>
                <a:spcPct val="0"/>
              </a:spcAft>
            </a:pPr>
            <a:r>
              <a:rPr lang="en-US" sz="1600" dirty="0" smtClean="0">
                <a:solidFill>
                  <a:schemeClr val="bg1"/>
                </a:solidFill>
              </a:rPr>
              <a:t>Take for example pinch and drag loss vs speed. When designing a pinch and drag, fast movements are lost. We do not want the user to experience this...So how do we hide the lose and provide a reliable experience? Moreover, the users intended action must result in the expected outcome, if not a sense of control is lost.</a:t>
            </a:r>
            <a:endParaRPr lang="en-US" sz="1600" b="1" dirty="0" smtClean="0">
              <a:solidFill>
                <a:schemeClr val="bg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buFont typeface="Arial" panose="020B0604020202020204" pitchFamily="34" charset="0"/>
              <a:buNone/>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89789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sz="1600" b="1" dirty="0" smtClean="0">
                <a:solidFill>
                  <a:schemeClr val="accent1"/>
                </a:solidFill>
              </a:rPr>
              <a:t>How “intuitive” or “natural’ are the gestures to perform? </a:t>
            </a:r>
          </a:p>
          <a:p>
            <a:pPr marL="457200" lvl="1" indent="0">
              <a:buFont typeface="Arial" panose="020B0604020202020204" pitchFamily="34" charset="0"/>
              <a:buNone/>
            </a:pPr>
            <a:r>
              <a:rPr lang="en-US" sz="1600" dirty="0" smtClean="0">
                <a:solidFill>
                  <a:schemeClr val="accent1"/>
                </a:solidFill>
              </a:rPr>
              <a:t>Let’s look at an example of this </a:t>
            </a:r>
            <a:r>
              <a:rPr lang="en-US" sz="1600" b="1" dirty="0" smtClean="0">
                <a:solidFill>
                  <a:schemeClr val="accent1"/>
                </a:solidFill>
              </a:rPr>
              <a:t>Video. </a:t>
            </a:r>
            <a:r>
              <a:rPr lang="en-US" sz="1600" dirty="0" smtClean="0">
                <a:solidFill>
                  <a:schemeClr val="accent1"/>
                </a:solidFill>
              </a:rPr>
              <a:t>We see</a:t>
            </a:r>
            <a:r>
              <a:rPr lang="en-US" sz="1600" baseline="0" dirty="0" smtClean="0">
                <a:solidFill>
                  <a:schemeClr val="accent1"/>
                </a:solidFill>
              </a:rPr>
              <a:t> a few clips were users were not comfortable with a hand orientation we thought would be very natural. When the user is require to stand in front of the system with their palm facing the camera. We didn’t realize this because we development the solution will sitting at our desks. It seems like a no brainer, but it’s important to develop and test the solution as you intend it to work. </a:t>
            </a:r>
          </a:p>
          <a:p>
            <a:pPr marL="457200" lvl="1" indent="0">
              <a:buFont typeface="Arial" panose="020B0604020202020204" pitchFamily="34" charset="0"/>
              <a:buNone/>
            </a:pPr>
            <a:endParaRPr lang="en-US" sz="1600" dirty="0" smtClean="0">
              <a:solidFill>
                <a:schemeClr val="accent1"/>
              </a:solidFill>
            </a:endParaRPr>
          </a:p>
          <a:p>
            <a:pPr marL="457200" lvl="1" indent="0">
              <a:buFont typeface="Arial" panose="020B0604020202020204" pitchFamily="34" charset="0"/>
              <a:buNone/>
            </a:pPr>
            <a:r>
              <a:rPr lang="en-US" sz="1600" b="1" dirty="0" smtClean="0">
                <a:solidFill>
                  <a:schemeClr val="accent1"/>
                </a:solidFill>
              </a:rPr>
              <a:t>Do they make sense within the current context? </a:t>
            </a:r>
          </a:p>
          <a:p>
            <a:pPr marL="457200" lvl="1" indent="0">
              <a:buFont typeface="Arial" panose="020B0604020202020204" pitchFamily="34" charset="0"/>
              <a:buNone/>
            </a:pPr>
            <a:r>
              <a:rPr lang="en-US" sz="1600" dirty="0" smtClean="0">
                <a:solidFill>
                  <a:schemeClr val="accent1"/>
                </a:solidFill>
              </a:rPr>
              <a:t>There is an application that requires a user to make a peace sign to fire missiles…Not only does this not make sense logically, but try to fire missiles repeatedly make a peace sign. It’s not very</a:t>
            </a:r>
            <a:r>
              <a:rPr lang="en-US" sz="1600" baseline="0" dirty="0" smtClean="0">
                <a:solidFill>
                  <a:schemeClr val="accent1"/>
                </a:solidFill>
              </a:rPr>
              <a:t> </a:t>
            </a:r>
            <a:r>
              <a:rPr lang="en-US" sz="1600" dirty="0" smtClean="0">
                <a:solidFill>
                  <a:schemeClr val="accent1"/>
                </a:solidFill>
              </a:rPr>
              <a:t>comfortable.</a:t>
            </a:r>
            <a:r>
              <a:rPr lang="en-US" sz="1600" baseline="0" dirty="0" smtClean="0">
                <a:solidFill>
                  <a:schemeClr val="accent1"/>
                </a:solidFill>
              </a:rPr>
              <a:t> </a:t>
            </a:r>
            <a:endParaRPr lang="en-US" sz="1600" dirty="0" smtClean="0">
              <a:solidFill>
                <a:schemeClr val="accent1"/>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Example: For Food network we implemented two methods for scrolling “hold and hover” and “Zone triggered variable speed hovering”</a:t>
            </a:r>
          </a:p>
          <a:p>
            <a:pPr marL="742950" lvl="1" indent="-285750">
              <a:buFont typeface="Arial" panose="020B0604020202020204" pitchFamily="34" charset="0"/>
              <a:buChar char="•"/>
            </a:pPr>
            <a:r>
              <a:rPr lang="en-US" sz="1600" dirty="0" smtClean="0"/>
              <a:t>show a video of the two in actions</a:t>
            </a:r>
          </a:p>
          <a:p>
            <a:pPr marL="285750" lvl="0" indent="-285750">
              <a:buFont typeface="Arial" panose="020B0604020202020204" pitchFamily="34" charset="0"/>
              <a:buChar char="•"/>
            </a:pPr>
            <a:endParaRPr lang="en-US" sz="1600" dirty="0" smtClean="0"/>
          </a:p>
          <a:p>
            <a:pPr marL="0" lvl="0" indent="0">
              <a:buFont typeface="Arial" panose="020B0604020202020204" pitchFamily="34" charset="0"/>
              <a:buNone/>
            </a:pPr>
            <a:r>
              <a:rPr lang="en-US" sz="1600" dirty="0" smtClean="0"/>
              <a:t>What makes hold and hover less “natural” and the weaker of the two options?</a:t>
            </a:r>
          </a:p>
          <a:p>
            <a:pPr marL="0" lvl="0" indent="0">
              <a:buFont typeface="Arial" panose="020B0604020202020204" pitchFamily="34" charset="0"/>
              <a:buNone/>
            </a:pPr>
            <a:r>
              <a:rPr lang="en-US" sz="1600" dirty="0" smtClean="0"/>
              <a:t>Holding and hovering with a delay means there is a delayed response to the actions. </a:t>
            </a:r>
          </a:p>
          <a:p>
            <a:pPr marL="0" lvl="0" indent="0">
              <a:buFont typeface="Arial" panose="020B0604020202020204" pitchFamily="34" charset="0"/>
              <a:buNone/>
            </a:pPr>
            <a:r>
              <a:rPr lang="en-US" sz="1600" dirty="0" smtClean="0"/>
              <a:t>Hold a static pose is far less comfortable than completing a simple movement and gaining the response. There is the added benefit to the zone triggered variable speed hovering engaging the user further in the interaction by providing “more control”.</a:t>
            </a: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249982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sz="1600" b="1" dirty="0" smtClean="0">
                <a:solidFill>
                  <a:schemeClr val="accent1"/>
                </a:solidFill>
              </a:rPr>
              <a:t>How “intuitive” or “natural’ are the gestures to perform? </a:t>
            </a:r>
          </a:p>
          <a:p>
            <a:pPr marL="457200" lvl="1" indent="0">
              <a:buFont typeface="Arial" panose="020B0604020202020204" pitchFamily="34" charset="0"/>
              <a:buNone/>
            </a:pPr>
            <a:r>
              <a:rPr lang="en-US" sz="1600" dirty="0" smtClean="0">
                <a:solidFill>
                  <a:schemeClr val="accent1"/>
                </a:solidFill>
              </a:rPr>
              <a:t>Let’s look at an example of this </a:t>
            </a:r>
            <a:r>
              <a:rPr lang="en-US" sz="1600" b="1" dirty="0" smtClean="0">
                <a:solidFill>
                  <a:schemeClr val="accent1"/>
                </a:solidFill>
              </a:rPr>
              <a:t>Video. </a:t>
            </a:r>
            <a:r>
              <a:rPr lang="en-US" sz="1600" dirty="0" smtClean="0">
                <a:solidFill>
                  <a:schemeClr val="accent1"/>
                </a:solidFill>
              </a:rPr>
              <a:t>We see</a:t>
            </a:r>
            <a:r>
              <a:rPr lang="en-US" sz="1600" baseline="0" dirty="0" smtClean="0">
                <a:solidFill>
                  <a:schemeClr val="accent1"/>
                </a:solidFill>
              </a:rPr>
              <a:t> a few clips were users were not comfortable with a hand orientation we thought would be very natural. When the user is require to stand in front of the system with their palm facing the camera. We didn’t realize this because we development the solution will sitting at our desks. It seems like a no brainer, but it’s important to develop and test the solution as you intend it to work. </a:t>
            </a:r>
          </a:p>
          <a:p>
            <a:pPr marL="457200" lvl="1" indent="0">
              <a:buFont typeface="Arial" panose="020B0604020202020204" pitchFamily="34" charset="0"/>
              <a:buNone/>
            </a:pPr>
            <a:endParaRPr lang="en-US" sz="1600" dirty="0" smtClean="0">
              <a:solidFill>
                <a:schemeClr val="accent1"/>
              </a:solidFill>
            </a:endParaRPr>
          </a:p>
          <a:p>
            <a:pPr marL="457200" lvl="1" indent="0">
              <a:buFont typeface="Arial" panose="020B0604020202020204" pitchFamily="34" charset="0"/>
              <a:buNone/>
            </a:pPr>
            <a:r>
              <a:rPr lang="en-US" sz="1600" b="1" dirty="0" smtClean="0">
                <a:solidFill>
                  <a:schemeClr val="accent1"/>
                </a:solidFill>
              </a:rPr>
              <a:t>Do they make sense within the current context? </a:t>
            </a:r>
          </a:p>
          <a:p>
            <a:pPr marL="457200" lvl="1" indent="0">
              <a:buFont typeface="Arial" panose="020B0604020202020204" pitchFamily="34" charset="0"/>
              <a:buNone/>
            </a:pPr>
            <a:r>
              <a:rPr lang="en-US" sz="1600" dirty="0" smtClean="0">
                <a:solidFill>
                  <a:schemeClr val="accent1"/>
                </a:solidFill>
              </a:rPr>
              <a:t>There is an application that requires a user to make a peace sign to fire missiles…Not only does this not make sense logically, but try to fire missiles repeatedly make a peace sign. It’s not very</a:t>
            </a:r>
            <a:r>
              <a:rPr lang="en-US" sz="1600" baseline="0" dirty="0" smtClean="0">
                <a:solidFill>
                  <a:schemeClr val="accent1"/>
                </a:solidFill>
              </a:rPr>
              <a:t> </a:t>
            </a:r>
            <a:r>
              <a:rPr lang="en-US" sz="1600" dirty="0" smtClean="0">
                <a:solidFill>
                  <a:schemeClr val="accent1"/>
                </a:solidFill>
              </a:rPr>
              <a:t>comfortable.</a:t>
            </a:r>
            <a:r>
              <a:rPr lang="en-US" sz="1600" baseline="0" dirty="0" smtClean="0">
                <a:solidFill>
                  <a:schemeClr val="accent1"/>
                </a:solidFill>
              </a:rPr>
              <a:t> </a:t>
            </a:r>
            <a:endParaRPr lang="en-US" sz="1600" dirty="0" smtClean="0">
              <a:solidFill>
                <a:schemeClr val="accent1"/>
              </a:solidFill>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r>
              <a:rPr lang="en-US" sz="1600" dirty="0" smtClean="0"/>
              <a:t>Example: For Food network we implemented two methods for scrolling “hold and hover” and “Zone triggered variable speed hovering”</a:t>
            </a:r>
          </a:p>
          <a:p>
            <a:pPr marL="742950" lvl="1" indent="-285750">
              <a:buFont typeface="Arial" panose="020B0604020202020204" pitchFamily="34" charset="0"/>
              <a:buChar char="•"/>
            </a:pPr>
            <a:r>
              <a:rPr lang="en-US" sz="1600" dirty="0" smtClean="0"/>
              <a:t>show a video of the two in actions</a:t>
            </a:r>
          </a:p>
          <a:p>
            <a:pPr marL="285750" lvl="0" indent="-285750">
              <a:buFont typeface="Arial" panose="020B0604020202020204" pitchFamily="34" charset="0"/>
              <a:buChar char="•"/>
            </a:pPr>
            <a:endParaRPr lang="en-US" sz="1600" dirty="0" smtClean="0"/>
          </a:p>
          <a:p>
            <a:pPr marL="0" lvl="0" indent="0">
              <a:buFont typeface="Arial" panose="020B0604020202020204" pitchFamily="34" charset="0"/>
              <a:buNone/>
            </a:pPr>
            <a:r>
              <a:rPr lang="en-US" sz="1600" dirty="0" smtClean="0"/>
              <a:t>What makes hold and hover less “natural” and the weaker of the two options?</a:t>
            </a:r>
          </a:p>
          <a:p>
            <a:pPr marL="0" lvl="0" indent="0">
              <a:buFont typeface="Arial" panose="020B0604020202020204" pitchFamily="34" charset="0"/>
              <a:buNone/>
            </a:pPr>
            <a:r>
              <a:rPr lang="en-US" sz="1600" dirty="0" smtClean="0"/>
              <a:t>Holding and hovering with a delay means there is a delayed response to the actions. </a:t>
            </a:r>
          </a:p>
          <a:p>
            <a:pPr marL="0" lvl="0" indent="0">
              <a:buFont typeface="Arial" panose="020B0604020202020204" pitchFamily="34" charset="0"/>
              <a:buNone/>
            </a:pPr>
            <a:r>
              <a:rPr lang="en-US" sz="1600" dirty="0" smtClean="0"/>
              <a:t>Hold a static pose is far less comfortable than completing a simple movement and gaining the response. There is the added benefit to the zone triggered variable speed hovering engaging the user further in the interaction by providing “more control”.</a:t>
            </a: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8</a:t>
            </a:fld>
            <a:endParaRPr lang="he-IL"/>
          </a:p>
        </p:txBody>
      </p:sp>
    </p:spTree>
    <p:extLst>
      <p:ext uri="{BB962C8B-B14F-4D97-AF65-F5344CB8AC3E}">
        <p14:creationId xmlns:p14="http://schemas.microsoft.com/office/powerpoint/2010/main" val="1839122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9</a:t>
            </a:fld>
            <a:endParaRPr lang="en-US"/>
          </a:p>
        </p:txBody>
      </p:sp>
    </p:spTree>
    <p:extLst>
      <p:ext uri="{BB962C8B-B14F-4D97-AF65-F5344CB8AC3E}">
        <p14:creationId xmlns:p14="http://schemas.microsoft.com/office/powerpoint/2010/main" val="807343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slide" Target="slide4.xml"/><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slide" Target="slide3.xml"/><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realsense.foodnetwork.com/"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4640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5496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User Experience Design</a:t>
            </a:r>
            <a:endParaRPr lang="en-US" sz="5400" kern="0" dirty="0">
              <a:solidFill>
                <a:schemeClr val="bg1"/>
              </a:solidFill>
            </a:endParaRPr>
          </a:p>
        </p:txBody>
      </p:sp>
      <p:sp>
        <p:nvSpPr>
          <p:cNvPr id="5" name="Rectangle 4"/>
          <p:cNvSpPr/>
          <p:nvPr/>
        </p:nvSpPr>
        <p:spPr>
          <a:xfrm>
            <a:off x="2064151" y="4089684"/>
            <a:ext cx="7577559" cy="369332"/>
          </a:xfrm>
          <a:prstGeom prst="rect">
            <a:avLst/>
          </a:prstGeom>
        </p:spPr>
        <p:txBody>
          <a:bodyPr wrap="square">
            <a:spAutoFit/>
          </a:bodyPr>
          <a:lstStyle/>
          <a:p>
            <a:pPr algn="ctr"/>
            <a:r>
              <a:rPr lang="en-US" dirty="0">
                <a:solidFill>
                  <a:schemeClr val="bg1"/>
                </a:solidFill>
              </a:rPr>
              <a:t>User Experience </a:t>
            </a:r>
            <a:r>
              <a:rPr lang="en-US" dirty="0" smtClean="0">
                <a:solidFill>
                  <a:schemeClr val="bg1"/>
                </a:solidFill>
              </a:rPr>
              <a:t>Design ≠ </a:t>
            </a:r>
            <a:r>
              <a:rPr lang="en-US" dirty="0">
                <a:solidFill>
                  <a:schemeClr val="bg1"/>
                </a:solidFill>
              </a:rPr>
              <a:t>User </a:t>
            </a:r>
            <a:r>
              <a:rPr lang="en-US" dirty="0" smtClean="0">
                <a:solidFill>
                  <a:schemeClr val="bg1"/>
                </a:solidFill>
              </a:rPr>
              <a:t>Interface Design</a:t>
            </a:r>
            <a:endParaRPr lang="en-US" b="1" u="sng"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smtClean="0">
                <a:solidFill>
                  <a:schemeClr val="accent1"/>
                </a:solidFill>
              </a:rPr>
              <a:t>Forgiveness (replace video with UXA </a:t>
            </a:r>
            <a:r>
              <a:rPr lang="en-US" sz="2000" b="1" u="sng" dirty="0" err="1" smtClean="0">
                <a:solidFill>
                  <a:schemeClr val="accent1"/>
                </a:solidFill>
              </a:rPr>
              <a:t>fromn</a:t>
            </a:r>
            <a:r>
              <a:rPr lang="en-US" sz="2000" b="1" u="sng" dirty="0" smtClean="0">
                <a:solidFill>
                  <a:schemeClr val="accent1"/>
                </a:solidFill>
              </a:rPr>
              <a:t> FN Help Panel)</a:t>
            </a:r>
            <a:endParaRPr lang="en-US" sz="2000" b="1" u="sng" dirty="0">
              <a:solidFill>
                <a:schemeClr val="accent1"/>
              </a:solidFill>
            </a:endParaRPr>
          </a:p>
        </p:txBody>
      </p:sp>
      <p:pic>
        <p:nvPicPr>
          <p:cNvPr id="3" name="Food Network Real Sense Demo (Sour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981201" y="1314003"/>
            <a:ext cx="8229600" cy="4636395"/>
          </a:xfrm>
          <a:prstGeom prst="rect">
            <a:avLst/>
          </a:prstGeom>
          <a:ln>
            <a:noFill/>
          </a:ln>
          <a:effectLst>
            <a:softEdge rad="112500"/>
          </a:effectLst>
        </p:spPr>
      </p:pic>
      <p:sp>
        <p:nvSpPr>
          <p:cNvPr id="9" name="Rectangle 8"/>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6060295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11</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a:solidFill>
                  <a:schemeClr val="accent1"/>
                </a:solidFill>
              </a:rPr>
              <a:t>Feedback mechanism One: </a:t>
            </a:r>
          </a:p>
        </p:txBody>
      </p:sp>
      <p:pic>
        <p:nvPicPr>
          <p:cNvPr id="5" name="Icon Demo (1)">
            <a:hlinkClick r:id="" action="ppaction://media"/>
          </p:cNvPr>
          <p:cNvPicPr>
            <a:picLocks noChangeAspect="1"/>
          </p:cNvPicPr>
          <p:nvPr>
            <a:videoFile r:link="rId1"/>
            <p:extLst>
              <p:ext uri="{DAA4B4D4-6D71-4841-9C94-3DE7FCFB9230}">
                <p14:media xmlns:p14="http://schemas.microsoft.com/office/powerpoint/2010/main" r:embed="rId2">
                  <p14:trim end="11156.3333"/>
                </p14:media>
              </p:ext>
            </p:extLst>
          </p:nvPr>
        </p:nvPicPr>
        <p:blipFill>
          <a:blip r:embed="rId5"/>
          <a:stretch>
            <a:fillRect/>
          </a:stretch>
        </p:blipFill>
        <p:spPr>
          <a:xfrm>
            <a:off x="1981199" y="1304925"/>
            <a:ext cx="8229602" cy="4629151"/>
          </a:xfrm>
          <a:prstGeom prst="rect">
            <a:avLst/>
          </a:prstGeom>
          <a:ln>
            <a:noFill/>
          </a:ln>
          <a:effectLst>
            <a:softEdge rad="112500"/>
          </a:effectLst>
        </p:spPr>
      </p:pic>
      <p:sp>
        <p:nvSpPr>
          <p:cNvPr id="8" name="Rectangle 7"/>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9514455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Experience </a:t>
            </a:r>
            <a:r>
              <a:rPr lang="en-US" dirty="0" smtClean="0"/>
              <a:t>Design: </a:t>
            </a:r>
            <a:r>
              <a:rPr lang="en-US" dirty="0"/>
              <a:t>Agenda</a:t>
            </a:r>
          </a:p>
        </p:txBody>
      </p:sp>
      <p:sp>
        <p:nvSpPr>
          <p:cNvPr id="3" name="Content Placeholder 2"/>
          <p:cNvSpPr>
            <a:spLocks noGrp="1"/>
          </p:cNvSpPr>
          <p:nvPr>
            <p:ph type="body" sz="quarter" idx="11"/>
          </p:nvPr>
        </p:nvSpPr>
        <p:spPr>
          <a:xfrm>
            <a:off x="371764" y="2446643"/>
            <a:ext cx="10135645" cy="1355110"/>
          </a:xfrm>
        </p:spPr>
        <p:txBody>
          <a:bodyPr/>
          <a:lstStyle/>
          <a:p>
            <a:pPr marL="457200" indent="-457200">
              <a:spcBef>
                <a:spcPts val="0"/>
              </a:spcBef>
              <a:spcAft>
                <a:spcPts val="200"/>
              </a:spcAft>
              <a:buFont typeface="+mj-lt"/>
              <a:buAutoNum type="arabicPeriod"/>
            </a:pPr>
            <a:r>
              <a:rPr lang="en-US" sz="2000" b="1" dirty="0" smtClean="0"/>
              <a:t>Feedback Case Study</a:t>
            </a:r>
          </a:p>
          <a:p>
            <a:pPr marL="457200" indent="-457200">
              <a:spcBef>
                <a:spcPts val="0"/>
              </a:spcBef>
              <a:spcAft>
                <a:spcPts val="200"/>
              </a:spcAft>
              <a:buFont typeface="+mj-lt"/>
              <a:buAutoNum type="arabicPeriod"/>
            </a:pPr>
            <a:r>
              <a:rPr lang="en-US" sz="2000" b="1" dirty="0" smtClean="0"/>
              <a:t>Forgiveness</a:t>
            </a:r>
          </a:p>
          <a:p>
            <a:pPr marL="457200" indent="-457200">
              <a:spcBef>
                <a:spcPts val="0"/>
              </a:spcBef>
              <a:spcAft>
                <a:spcPts val="200"/>
              </a:spcAft>
              <a:buFont typeface="+mj-lt"/>
              <a:buAutoNum type="arabicPeriod"/>
            </a:pPr>
            <a:r>
              <a:rPr lang="en-US" sz="2000" b="1" dirty="0" smtClean="0"/>
              <a:t>Consistency and expectation</a:t>
            </a:r>
          </a:p>
          <a:p>
            <a:pPr marL="457200" indent="-457200">
              <a:spcBef>
                <a:spcPts val="0"/>
              </a:spcBef>
              <a:spcAft>
                <a:spcPts val="200"/>
              </a:spcAft>
              <a:buFont typeface="+mj-lt"/>
              <a:buAutoNum type="arabicPeriod"/>
            </a:pPr>
            <a:r>
              <a:rPr lang="en-US" sz="2000" b="1" dirty="0" smtClean="0"/>
              <a:t>Reliability Case Study</a:t>
            </a:r>
          </a:p>
          <a:p>
            <a:pPr marL="457200" indent="-457200">
              <a:spcBef>
                <a:spcPts val="0"/>
              </a:spcBef>
              <a:spcAft>
                <a:spcPts val="200"/>
              </a:spcAft>
              <a:buFont typeface="+mj-lt"/>
              <a:buAutoNum type="arabicPeriod"/>
            </a:pPr>
            <a:r>
              <a:rPr lang="en-US" sz="2000" b="1" dirty="0" smtClean="0"/>
              <a:t>Usability</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a:t>
            </a:fld>
            <a:endParaRPr lang="en-US">
              <a:solidFill>
                <a:srgbClr val="FFFFFF"/>
              </a:solidFill>
            </a:endParaRPr>
          </a:p>
        </p:txBody>
      </p:sp>
      <p:sp>
        <p:nvSpPr>
          <p:cNvPr id="18" name="TextBox 17"/>
          <p:cNvSpPr txBox="1"/>
          <p:nvPr/>
        </p:nvSpPr>
        <p:spPr>
          <a:xfrm>
            <a:off x="324090" y="775504"/>
            <a:ext cx="11258309" cy="5155257"/>
          </a:xfrm>
          <a:prstGeom prst="rect">
            <a:avLst/>
          </a:prstGeom>
          <a:noFill/>
        </p:spPr>
        <p:txBody>
          <a:bodyPr wrap="square" rtlCol="0">
            <a:spAutoFit/>
          </a:bodyPr>
          <a:lstStyle/>
          <a:p>
            <a:endParaRPr lang="en-US" sz="900" b="1" dirty="0" smtClean="0">
              <a:solidFill>
                <a:schemeClr val="accent6">
                  <a:lumMod val="75000"/>
                </a:schemeClr>
              </a:solidFill>
            </a:endParaRPr>
          </a:p>
          <a:p>
            <a:r>
              <a:rPr lang="en-US" sz="1600" b="1" dirty="0" smtClean="0">
                <a:solidFill>
                  <a:schemeClr val="accent6">
                    <a:lumMod val="75000"/>
                  </a:schemeClr>
                </a:solidFill>
              </a:rPr>
              <a:t>Feedback</a:t>
            </a:r>
            <a:endParaRPr lang="en-US" sz="1600" b="1" dirty="0" smtClean="0">
              <a:solidFill>
                <a:schemeClr val="accent6">
                  <a:lumMod val="75000"/>
                </a:schemeClr>
              </a:solidFill>
            </a:endParaRPr>
          </a:p>
          <a:p>
            <a:pPr marL="288925" lvl="1"/>
            <a:r>
              <a:rPr lang="en-US" sz="1600" dirty="0" smtClean="0">
                <a:solidFill>
                  <a:schemeClr val="accent1"/>
                </a:solidFill>
              </a:rPr>
              <a:t>It </a:t>
            </a:r>
            <a:r>
              <a:rPr lang="en-US" sz="1600" dirty="0">
                <a:solidFill>
                  <a:schemeClr val="accent1"/>
                </a:solidFill>
              </a:rPr>
              <a:t>is important that there always be a connection between actions and results. </a:t>
            </a:r>
            <a:endParaRPr lang="en-US" sz="1600" dirty="0" smtClean="0">
              <a:solidFill>
                <a:schemeClr val="accent1"/>
              </a:solidFill>
            </a:endParaRPr>
          </a:p>
          <a:p>
            <a:pPr marL="288925" lvl="1"/>
            <a:r>
              <a:rPr lang="en-US" sz="1600" dirty="0" smtClean="0">
                <a:solidFill>
                  <a:schemeClr val="accent1"/>
                </a:solidFill>
              </a:rPr>
              <a:t>When </a:t>
            </a:r>
            <a:r>
              <a:rPr lang="en-US" sz="1600" dirty="0" smtClean="0">
                <a:solidFill>
                  <a:schemeClr val="accent1"/>
                </a:solidFill>
              </a:rPr>
              <a:t>a gestures is recognized, is there visual indication of an action on behalf of the users command? </a:t>
            </a:r>
            <a:endParaRPr lang="en-US" sz="1600" dirty="0" smtClean="0">
              <a:solidFill>
                <a:schemeClr val="accent1"/>
              </a:solidFill>
            </a:endParaRPr>
          </a:p>
          <a:p>
            <a:pPr marL="288925" lvl="1"/>
            <a:r>
              <a:rPr lang="en-US" sz="1600" dirty="0" smtClean="0">
                <a:solidFill>
                  <a:schemeClr val="accent1"/>
                </a:solidFill>
              </a:rPr>
              <a:t>If </a:t>
            </a:r>
            <a:r>
              <a:rPr lang="en-US" sz="1600" dirty="0" smtClean="0">
                <a:solidFill>
                  <a:schemeClr val="accent1"/>
                </a:solidFill>
              </a:rPr>
              <a:t>a video is clicked, it </a:t>
            </a:r>
            <a:r>
              <a:rPr lang="en-US" sz="1600" dirty="0" smtClean="0">
                <a:solidFill>
                  <a:schemeClr val="accent1"/>
                </a:solidFill>
              </a:rPr>
              <a:t>should play. </a:t>
            </a:r>
            <a:r>
              <a:rPr lang="en-US" sz="1600" dirty="0" smtClean="0">
                <a:solidFill>
                  <a:schemeClr val="accent1"/>
                </a:solidFill>
              </a:rPr>
              <a:t>If a button is selected, it should animate and initiate </a:t>
            </a:r>
            <a:r>
              <a:rPr lang="en-US" sz="1600" dirty="0" smtClean="0">
                <a:solidFill>
                  <a:schemeClr val="accent1"/>
                </a:solidFill>
              </a:rPr>
              <a:t>an action.</a:t>
            </a:r>
            <a:endParaRPr lang="en-US" sz="1600" dirty="0" smtClean="0">
              <a:solidFill>
                <a:schemeClr val="accent1"/>
              </a:solidFill>
            </a:endParaRPr>
          </a:p>
          <a:p>
            <a:pPr marL="288925" lvl="1"/>
            <a:endParaRPr lang="en-US" sz="1600" dirty="0" smtClean="0">
              <a:solidFill>
                <a:schemeClr val="accent1"/>
              </a:solidFill>
            </a:endParaRPr>
          </a:p>
          <a:p>
            <a:pPr marL="288925" lvl="1"/>
            <a:r>
              <a:rPr lang="en-US" sz="1600" dirty="0" smtClean="0">
                <a:solidFill>
                  <a:schemeClr val="accent1"/>
                </a:solidFill>
              </a:rPr>
              <a:t>*</a:t>
            </a:r>
            <a:r>
              <a:rPr lang="en-US" sz="1600" dirty="0" smtClean="0">
                <a:solidFill>
                  <a:schemeClr val="accent1"/>
                </a:solidFill>
              </a:rPr>
              <a:t>Ask yourself: Does the feedback mechanism make sense? Does it detract from the action or task</a:t>
            </a:r>
            <a:r>
              <a:rPr lang="en-US" sz="1600" dirty="0" smtClean="0">
                <a:solidFill>
                  <a:schemeClr val="accent1"/>
                </a:solidFill>
              </a:rPr>
              <a:t>?</a:t>
            </a: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endParaRPr lang="en-US" sz="1600" dirty="0" smtClean="0">
              <a:solidFill>
                <a:schemeClr val="accent1"/>
              </a:solidFill>
            </a:endParaRPr>
          </a:p>
          <a:p>
            <a:pPr marL="288925" lvl="1"/>
            <a:endParaRPr lang="en-US" sz="1600" dirty="0" smtClean="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42752" y="2938972"/>
            <a:ext cx="11620983" cy="2592889"/>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288925" lvl="1" algn="ctr"/>
            <a:endParaRPr lang="en-US" sz="2400" dirty="0" smtClean="0">
              <a:solidFill>
                <a:schemeClr val="accent6">
                  <a:lumMod val="75000"/>
                </a:schemeClr>
              </a:solidFill>
              <a:hlinkClick r:id="rId3" action="ppaction://hlinksldjump"/>
            </a:endParaRPr>
          </a:p>
          <a:p>
            <a:pPr marL="288925" lvl="1" algn="ctr"/>
            <a:endParaRPr lang="en-US" sz="2400" dirty="0">
              <a:solidFill>
                <a:schemeClr val="accent6">
                  <a:lumMod val="75000"/>
                </a:schemeClr>
              </a:solidFill>
              <a:hlinkClick r:id="rId3" action="ppaction://hlinksldjump"/>
            </a:endParaRPr>
          </a:p>
          <a:p>
            <a:pPr marL="288925" lvl="1" algn="ctr"/>
            <a:r>
              <a:rPr lang="en-US" sz="2400" dirty="0" smtClean="0">
                <a:solidFill>
                  <a:schemeClr val="accent6">
                    <a:lumMod val="75000"/>
                  </a:schemeClr>
                </a:solidFill>
                <a:hlinkClick r:id="rId3" action="ppaction://hlinksldjump"/>
              </a:rPr>
              <a:t>Feedback </a:t>
            </a:r>
            <a:r>
              <a:rPr lang="en-US" sz="2400" dirty="0" smtClean="0">
                <a:solidFill>
                  <a:schemeClr val="accent6">
                    <a:lumMod val="75000"/>
                  </a:schemeClr>
                </a:solidFill>
                <a:hlinkClick r:id="rId3" action="ppaction://hlinksldjump"/>
              </a:rPr>
              <a:t>mechanism </a:t>
            </a:r>
            <a:r>
              <a:rPr lang="en-US" sz="2400" dirty="0" smtClean="0">
                <a:solidFill>
                  <a:schemeClr val="accent6">
                    <a:lumMod val="75000"/>
                  </a:schemeClr>
                </a:solidFill>
                <a:hlinkClick r:id="rId3" action="ppaction://hlinksldjump"/>
              </a:rPr>
              <a:t>One</a:t>
            </a:r>
            <a:endParaRPr lang="en-US" sz="2400" dirty="0" smtClean="0">
              <a:solidFill>
                <a:schemeClr val="accent6">
                  <a:lumMod val="75000"/>
                </a:schemeClr>
              </a:solidFill>
            </a:endParaRPr>
          </a:p>
          <a:p>
            <a:pPr marL="288925" lvl="1" algn="ctr"/>
            <a:endParaRPr lang="en-US" sz="2400" dirty="0" smtClean="0">
              <a:solidFill>
                <a:schemeClr val="accent6">
                  <a:lumMod val="75000"/>
                </a:schemeClr>
              </a:solidFill>
            </a:endParaRPr>
          </a:p>
          <a:p>
            <a:pPr marL="91440" lvl="1"/>
            <a:endParaRPr lang="en-US" sz="1050" b="1" dirty="0" smtClean="0">
              <a:solidFill>
                <a:schemeClr val="accent1"/>
              </a:solidFill>
            </a:endParaRPr>
          </a:p>
          <a:p>
            <a:pPr marL="288925" lvl="1" algn="ctr"/>
            <a:r>
              <a:rPr lang="en-US" sz="2400" dirty="0" smtClean="0">
                <a:solidFill>
                  <a:schemeClr val="accent6">
                    <a:lumMod val="75000"/>
                  </a:schemeClr>
                </a:solidFill>
                <a:hlinkClick r:id="rId4"/>
              </a:rPr>
              <a:t>Feedback </a:t>
            </a:r>
            <a:r>
              <a:rPr lang="en-US" sz="2400" dirty="0" smtClean="0">
                <a:solidFill>
                  <a:schemeClr val="accent6">
                    <a:lumMod val="75000"/>
                  </a:schemeClr>
                </a:solidFill>
                <a:hlinkClick r:id="rId4"/>
              </a:rPr>
              <a:t>Mechanism Two</a:t>
            </a:r>
            <a:endParaRPr lang="en-US" sz="2400" dirty="0">
              <a:solidFill>
                <a:schemeClr val="accent6">
                  <a:lumMod val="75000"/>
                </a:schemeClr>
              </a:solidFill>
            </a:endParaRP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11" name="Rectangle 10"/>
          <p:cNvSpPr/>
          <p:nvPr/>
        </p:nvSpPr>
        <p:spPr>
          <a:xfrm>
            <a:off x="324091" y="2938972"/>
            <a:ext cx="11620982" cy="400110"/>
          </a:xfrm>
          <a:prstGeom prst="rect">
            <a:avLst/>
          </a:prstGeom>
        </p:spPr>
        <p:txBody>
          <a:bodyPr wrap="square">
            <a:spAutoFit/>
          </a:bodyPr>
          <a:lstStyle/>
          <a:p>
            <a:pPr marL="288925" lvl="1" algn="ctr"/>
            <a:r>
              <a:rPr lang="en-US" sz="2000" b="1" u="sng" dirty="0" smtClean="0">
                <a:solidFill>
                  <a:schemeClr val="accent1"/>
                </a:solidFill>
              </a:rPr>
              <a:t>Case Study: Crafting a good user experience</a:t>
            </a:r>
            <a:endParaRPr lang="en-US" sz="2000" b="1" u="sng" dirty="0">
              <a:solidFill>
                <a:schemeClr val="accent1"/>
              </a:solidFill>
            </a:endParaRPr>
          </a:p>
        </p:txBody>
      </p:sp>
    </p:spTree>
    <p:extLst>
      <p:ext uri="{BB962C8B-B14F-4D97-AF65-F5344CB8AC3E}">
        <p14:creationId xmlns:p14="http://schemas.microsoft.com/office/powerpoint/2010/main" val="19371123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4090" y="775504"/>
            <a:ext cx="11258309" cy="5370701"/>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lgn="ctr"/>
            <a:r>
              <a:rPr lang="en-US" sz="1600" dirty="0" smtClean="0">
                <a:solidFill>
                  <a:schemeClr val="accent1"/>
                </a:solidFill>
                <a:hlinkClick r:id="rId3" action="ppaction://hlinksldjump"/>
              </a:rPr>
              <a:t>Video Link</a:t>
            </a:r>
            <a:endParaRPr lang="en-US" sz="1600" dirty="0">
              <a:solidFill>
                <a:schemeClr val="accent1"/>
              </a:solidFill>
            </a:endParaRPr>
          </a:p>
          <a:p>
            <a:pPr marL="288925" lvl="1"/>
            <a:endParaRPr lang="en-US" sz="1600" dirty="0" smtClean="0">
              <a:solidFill>
                <a:schemeClr val="accent1"/>
              </a:solidFill>
            </a:endParaRPr>
          </a:p>
          <a:p>
            <a:pPr marL="288925" lvl="1"/>
            <a:r>
              <a:rPr lang="en-US" sz="1400" b="1" i="1" dirty="0" smtClean="0">
                <a:solidFill>
                  <a:schemeClr val="accent1"/>
                </a:solidFill>
              </a:rPr>
              <a:t>*</a:t>
            </a:r>
            <a:r>
              <a:rPr lang="en-US" sz="1400" b="1" i="1" dirty="0">
                <a:solidFill>
                  <a:schemeClr val="accent1"/>
                </a:solidFill>
              </a:rPr>
              <a:t>Ask yourself: </a:t>
            </a:r>
            <a:r>
              <a:rPr lang="en-US" sz="1400" b="1" i="1" dirty="0" smtClean="0">
                <a:solidFill>
                  <a:schemeClr val="accent1"/>
                </a:solidFill>
              </a:rPr>
              <a:t>Can the end-user easily make mistaken? How easily can one recover from a mistake?</a:t>
            </a:r>
          </a:p>
        </p:txBody>
      </p:sp>
      <p:sp>
        <p:nvSpPr>
          <p:cNvPr id="54" name="Rectangle 53"/>
          <p:cNvSpPr/>
          <p:nvPr/>
        </p:nvSpPr>
        <p:spPr>
          <a:xfrm>
            <a:off x="324090" y="2188557"/>
            <a:ext cx="11620983" cy="2797081"/>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design require finer granular or course movements for interaction?</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a:t>
            </a:r>
            <a:r>
              <a:rPr lang="en-US" sz="1600" dirty="0">
                <a:solidFill>
                  <a:schemeClr val="accent1"/>
                </a:solidFill>
              </a:rPr>
              <a:t>it be done better with another form of input?</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gesture </a:t>
            </a:r>
            <a:r>
              <a:rPr lang="en-US" sz="1600" dirty="0" smtClean="0">
                <a:solidFill>
                  <a:schemeClr val="accent1"/>
                </a:solidFill>
              </a:rPr>
              <a:t>map to multiple actions? </a:t>
            </a:r>
            <a:endParaRPr lang="en-US" sz="1600" dirty="0">
              <a:solidFill>
                <a:schemeClr val="accent1"/>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endParaRPr lang="en-US" sz="1600" dirty="0">
              <a:solidFill>
                <a:schemeClr val="accent1"/>
              </a:solidFill>
            </a:endParaRPr>
          </a:p>
          <a:p>
            <a:pPr marL="566738" lvl="1"/>
            <a:endParaRPr lang="en-US" sz="1600" dirty="0" smtClean="0">
              <a:solidFill>
                <a:schemeClr val="accent6">
                  <a:lumMod val="75000"/>
                </a:schemeClr>
              </a:solidFill>
            </a:endParaRPr>
          </a:p>
          <a:p>
            <a:pPr lvl="1"/>
            <a:endParaRPr lang="en-US" sz="1600" dirty="0">
              <a:solidFill>
                <a:schemeClr val="accent6">
                  <a:lumMod val="75000"/>
                </a:schemeClr>
              </a:solidFill>
            </a:endParaRPr>
          </a:p>
        </p:txBody>
      </p:sp>
      <p:sp>
        <p:nvSpPr>
          <p:cNvPr id="55" name="Rectangle 54"/>
          <p:cNvSpPr/>
          <p:nvPr/>
        </p:nvSpPr>
        <p:spPr>
          <a:xfrm>
            <a:off x="324091" y="2258006"/>
            <a:ext cx="11620982" cy="400110"/>
          </a:xfrm>
          <a:prstGeom prst="rect">
            <a:avLst/>
          </a:prstGeom>
        </p:spPr>
        <p:txBody>
          <a:bodyPr wrap="square">
            <a:spAutoFit/>
          </a:bodyPr>
          <a:lstStyle/>
          <a:p>
            <a:pPr marL="288925" lvl="1" algn="ctr"/>
            <a:r>
              <a:rPr lang="en-US" sz="2000" b="1" u="sng" dirty="0">
                <a:solidFill>
                  <a:schemeClr val="accent1"/>
                </a:solidFill>
              </a:rPr>
              <a:t>A few things to consider in your gesture integration</a:t>
            </a:r>
          </a:p>
        </p:txBody>
      </p:sp>
    </p:spTree>
    <p:extLst>
      <p:ext uri="{BB962C8B-B14F-4D97-AF65-F5344CB8AC3E}">
        <p14:creationId xmlns:p14="http://schemas.microsoft.com/office/powerpoint/2010/main" val="11353061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680297" y="775504"/>
            <a:ext cx="6686668" cy="41168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a:t>
            </a:fld>
            <a:endParaRPr lang="en-US">
              <a:solidFill>
                <a:srgbClr val="FFFFFF"/>
              </a:solidFill>
            </a:endParaRPr>
          </a:p>
        </p:txBody>
      </p:sp>
      <p:sp>
        <p:nvSpPr>
          <p:cNvPr id="18" name="TextBox 17"/>
          <p:cNvSpPr txBox="1"/>
          <p:nvPr/>
        </p:nvSpPr>
        <p:spPr>
          <a:xfrm>
            <a:off x="324090" y="775504"/>
            <a:ext cx="11258309" cy="477054"/>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Consistency and User Expectation</a:t>
            </a:r>
            <a:endParaRPr lang="en-US" sz="1600" b="1" dirty="0" smtClean="0">
              <a:solidFill>
                <a:schemeClr val="accent3"/>
              </a:solidFill>
            </a:endParaRPr>
          </a:p>
        </p:txBody>
      </p:sp>
      <p:sp>
        <p:nvSpPr>
          <p:cNvPr id="9" name="Rectangle 8"/>
          <p:cNvSpPr/>
          <p:nvPr/>
        </p:nvSpPr>
        <p:spPr>
          <a:xfrm>
            <a:off x="324090" y="2852143"/>
            <a:ext cx="11620983" cy="1225159"/>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8925" lvl="1" algn="ctr"/>
            <a:endParaRPr lang="en-US" sz="2400" dirty="0" smtClean="0">
              <a:solidFill>
                <a:schemeClr val="bg1"/>
              </a:solidFill>
            </a:endParaRPr>
          </a:p>
          <a:p>
            <a:pPr marL="288925" lvl="1" algn="ctr"/>
            <a:endParaRPr lang="en-US" sz="2400" dirty="0">
              <a:solidFill>
                <a:schemeClr val="bg1"/>
              </a:solidFill>
            </a:endParaRPr>
          </a:p>
          <a:p>
            <a:pPr marL="288925" lvl="1" algn="ctr"/>
            <a:r>
              <a:rPr lang="en-US" sz="3200" b="1" u="sng" dirty="0" smtClean="0">
                <a:solidFill>
                  <a:srgbClr val="FFFFFF"/>
                </a:solidFill>
              </a:rPr>
              <a:t>Why </a:t>
            </a:r>
            <a:r>
              <a:rPr lang="en-US" sz="3200" b="1" u="sng" dirty="0">
                <a:solidFill>
                  <a:srgbClr val="FFFFFF"/>
                </a:solidFill>
              </a:rPr>
              <a:t>not come up with a radical new design</a:t>
            </a:r>
            <a:r>
              <a:rPr lang="en-US" sz="3200" b="1" u="sng" dirty="0" smtClean="0">
                <a:solidFill>
                  <a:srgbClr val="FFFFFF"/>
                </a:solidFill>
              </a:rPr>
              <a:t>?</a:t>
            </a:r>
          </a:p>
          <a:p>
            <a:pPr algn="ctr" eaLnBrk="0" fontAlgn="base" hangingPunct="0">
              <a:spcBef>
                <a:spcPct val="0"/>
              </a:spcBef>
              <a:spcAft>
                <a:spcPct val="0"/>
              </a:spcAft>
            </a:pPr>
            <a:endParaRPr lang="en-US" sz="3200" b="1" dirty="0">
              <a:solidFill>
                <a:schemeClr val="bg1"/>
              </a:solidFill>
              <a:latin typeface="Neo Sans Intel" pitchFamily="34" charset="0"/>
              <a:cs typeface="Arial" pitchFamily="34" charset="0"/>
            </a:endParaRPr>
          </a:p>
          <a:p>
            <a:pPr algn="ctr" eaLnBrk="0" fontAlgn="base" hangingPunct="0">
              <a:spcBef>
                <a:spcPct val="0"/>
              </a:spcBef>
              <a:spcAft>
                <a:spcPct val="0"/>
              </a:spcAft>
            </a:pPr>
            <a:endParaRPr lang="en-US" sz="3200" b="1" dirty="0" smtClean="0">
              <a:solidFill>
                <a:schemeClr val="bg1"/>
              </a:solidFill>
              <a:latin typeface="Neo Sans Intel" pitchFamily="34" charset="0"/>
              <a:cs typeface="Arial" pitchFamily="34" charset="0"/>
            </a:endParaRPr>
          </a:p>
        </p:txBody>
      </p:sp>
      <p:sp>
        <p:nvSpPr>
          <p:cNvPr id="14"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15" name="Straight Connector 14"/>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232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42" presetClass="path" presetSubtype="0" accel="50000" decel="50000" fill="hold" grpId="0" nodeType="withEffect">
                                  <p:stCondLst>
                                    <p:cond delay="0"/>
                                  </p:stCondLst>
                                  <p:childTnLst>
                                    <p:animMotion origin="layout" path="M 5E-6 -2.59259E-6 L -0.00079 0.28403 " pathEditMode="relative" rAng="0" ptsTypes="AA">
                                      <p:cBhvr>
                                        <p:cTn id="9" dur="750" fill="hold"/>
                                        <p:tgtEl>
                                          <p:spTgt spid="9"/>
                                        </p:tgtEl>
                                        <p:attrNameLst>
                                          <p:attrName>ppt_x</p:attrName>
                                          <p:attrName>ppt_y</p:attrName>
                                        </p:attrNameLst>
                                      </p:cBhvr>
                                      <p:rCtr x="-39" y="1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18" name="TextBox 17"/>
          <p:cNvSpPr txBox="1"/>
          <p:nvPr/>
        </p:nvSpPr>
        <p:spPr>
          <a:xfrm>
            <a:off x="324090" y="775504"/>
            <a:ext cx="11258309" cy="1215717"/>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Reliability</a:t>
            </a:r>
          </a:p>
          <a:p>
            <a:pPr marL="288925" lvl="1"/>
            <a:r>
              <a:rPr lang="en-US" sz="1600" dirty="0" smtClean="0">
                <a:solidFill>
                  <a:schemeClr val="accent1"/>
                </a:solidFill>
              </a:rPr>
              <a:t>To provide a reliable experience we must implement and integrate gestures that compensate for failure.</a:t>
            </a:r>
          </a:p>
          <a:p>
            <a:pPr marL="288925" lvl="1"/>
            <a:endParaRPr lang="en-US" sz="1600" dirty="0">
              <a:solidFill>
                <a:schemeClr val="accent1"/>
              </a:solidFill>
            </a:endParaRPr>
          </a:p>
          <a:p>
            <a:pPr marL="288925" lvl="1"/>
            <a:r>
              <a:rPr lang="en-US" sz="1600" dirty="0">
                <a:solidFill>
                  <a:schemeClr val="accent1"/>
                </a:solidFill>
              </a:rPr>
              <a:t>*Ask yourself: </a:t>
            </a:r>
            <a:r>
              <a:rPr lang="en-US" sz="1600" dirty="0" smtClean="0">
                <a:solidFill>
                  <a:schemeClr val="accent1"/>
                </a:solidFill>
              </a:rPr>
              <a:t>Is my design bulletproof?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823" y="2242760"/>
            <a:ext cx="2338074" cy="2338074"/>
          </a:xfrm>
          <a:prstGeom prst="rect">
            <a:avLst/>
          </a:prstGeom>
        </p:spPr>
      </p:pic>
      <p:cxnSp>
        <p:nvCxnSpPr>
          <p:cNvPr id="17" name="Straight Arrow Connector 16"/>
          <p:cNvCxnSpPr>
            <a:stCxn id="20" idx="1"/>
          </p:cNvCxnSpPr>
          <p:nvPr/>
        </p:nvCxnSpPr>
        <p:spPr>
          <a:xfrm flipH="1">
            <a:off x="1835268" y="3119470"/>
            <a:ext cx="7002683" cy="19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quot;No&quot; Symbol 18"/>
          <p:cNvSpPr/>
          <p:nvPr/>
        </p:nvSpPr>
        <p:spPr>
          <a:xfrm>
            <a:off x="7224727" y="2827855"/>
            <a:ext cx="612510" cy="583942"/>
          </a:xfrm>
          <a:prstGeom prst="noSmoking">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20" name="Left Arrow Callout 19"/>
          <p:cNvSpPr/>
          <p:nvPr/>
        </p:nvSpPr>
        <p:spPr>
          <a:xfrm>
            <a:off x="8837951" y="2758406"/>
            <a:ext cx="2905247" cy="722128"/>
          </a:xfrm>
          <a:prstGeom prst="leftArrowCallout">
            <a:avLst>
              <a:gd name="adj1" fmla="val 25000"/>
              <a:gd name="adj2" fmla="val 25000"/>
              <a:gd name="adj3" fmla="val 25000"/>
              <a:gd name="adj4" fmla="val 92272"/>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Drag over 30 Frames</a:t>
            </a:r>
          </a:p>
        </p:txBody>
      </p:sp>
      <p:sp>
        <p:nvSpPr>
          <p:cNvPr id="25" name="Rectangle 24"/>
          <p:cNvSpPr/>
          <p:nvPr/>
        </p:nvSpPr>
        <p:spPr>
          <a:xfrm>
            <a:off x="1778411" y="4944480"/>
            <a:ext cx="3321935" cy="11444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Consecutive checks to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determine if pinch has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in fact been lost</a:t>
            </a:r>
          </a:p>
        </p:txBody>
      </p:sp>
      <p:sp>
        <p:nvSpPr>
          <p:cNvPr id="22" name="U-Turn Arrow 21"/>
          <p:cNvSpPr/>
          <p:nvPr/>
        </p:nvSpPr>
        <p:spPr>
          <a:xfrm>
            <a:off x="4114496" y="2166617"/>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5" name="Rectangle 4"/>
          <p:cNvSpPr/>
          <p:nvPr/>
        </p:nvSpPr>
        <p:spPr>
          <a:xfrm>
            <a:off x="6982979" y="3263384"/>
            <a:ext cx="184731" cy="369332"/>
          </a:xfrm>
          <a:prstGeom prst="rect">
            <a:avLst/>
          </a:prstGeom>
        </p:spPr>
        <p:txBody>
          <a:bodyPr wrap="none">
            <a:spAutoFit/>
          </a:bodyPr>
          <a:lstStyle/>
          <a:p>
            <a:endParaRPr lang="en-US" b="1" dirty="0">
              <a:solidFill>
                <a:srgbClr val="00B050"/>
              </a:solidFill>
            </a:endParaRPr>
          </a:p>
        </p:txBody>
      </p:sp>
      <p:sp>
        <p:nvSpPr>
          <p:cNvPr id="29"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30" name="Straight Connector 29"/>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106887" y="5026284"/>
            <a:ext cx="2970840" cy="8877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Pinch </a:t>
            </a:r>
            <a:r>
              <a:rPr lang="en-US" sz="2000" b="1" dirty="0">
                <a:solidFill>
                  <a:schemeClr val="bg1"/>
                </a:solidFill>
                <a:latin typeface="Neo Sans Intel" pitchFamily="34" charset="0"/>
                <a:cs typeface="Arial" pitchFamily="34" charset="0"/>
              </a:rPr>
              <a:t>lost due to speed</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31" name="Bent Arrow 30"/>
          <p:cNvSpPr/>
          <p:nvPr/>
        </p:nvSpPr>
        <p:spPr>
          <a:xfrm rot="16200000">
            <a:off x="6588847" y="4047678"/>
            <a:ext cx="2096046" cy="940033"/>
          </a:xfrm>
          <a:prstGeom prst="bentArrow">
            <a:avLst>
              <a:gd name="adj1" fmla="val 26232"/>
              <a:gd name="adj2" fmla="val 36697"/>
              <a:gd name="adj3" fmla="val 50000"/>
              <a:gd name="adj4" fmla="val 4375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7" name="U-Turn Arrow 36"/>
          <p:cNvSpPr/>
          <p:nvPr/>
        </p:nvSpPr>
        <p:spPr>
          <a:xfrm>
            <a:off x="3292353" y="2161474"/>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8" name="U-Turn Arrow 37"/>
          <p:cNvSpPr/>
          <p:nvPr/>
        </p:nvSpPr>
        <p:spPr>
          <a:xfrm>
            <a:off x="2496683" y="2160260"/>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41" name="Rectangle 40"/>
          <p:cNvSpPr/>
          <p:nvPr/>
        </p:nvSpPr>
        <p:spPr>
          <a:xfrm>
            <a:off x="324090" y="1990845"/>
            <a:ext cx="11620983" cy="4219949"/>
          </a:xfrm>
          <a:prstGeom prst="rect">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lvl="1"/>
            <a:endParaRPr lang="en-US" sz="1600" dirty="0">
              <a:solidFill>
                <a:schemeClr val="accent6">
                  <a:lumMod val="75000"/>
                </a:schemeClr>
              </a:solidFill>
            </a:endParaRPr>
          </a:p>
        </p:txBody>
      </p:sp>
    </p:spTree>
    <p:extLst>
      <p:ext uri="{BB962C8B-B14F-4D97-AF65-F5344CB8AC3E}">
        <p14:creationId xmlns:p14="http://schemas.microsoft.com/office/powerpoint/2010/main" val="331270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2" grpId="0" animBg="1"/>
      <p:bldP spid="32" grpId="0" animBg="1"/>
      <p:bldP spid="31"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sp>
        <p:nvSpPr>
          <p:cNvPr id="18" name="TextBox 17"/>
          <p:cNvSpPr txBox="1"/>
          <p:nvPr/>
        </p:nvSpPr>
        <p:spPr>
          <a:xfrm>
            <a:off x="324090" y="775504"/>
            <a:ext cx="11258309" cy="3924151"/>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Usability</a:t>
            </a:r>
          </a:p>
          <a:p>
            <a:pPr marL="742950" lvl="1" indent="-285750">
              <a:buFont typeface="Arial" panose="020B0604020202020204" pitchFamily="34" charset="0"/>
              <a:buChar char="•"/>
            </a:pPr>
            <a:r>
              <a:rPr lang="en-US" sz="1600" dirty="0" smtClean="0">
                <a:solidFill>
                  <a:schemeClr val="accent1"/>
                </a:solidFill>
              </a:rPr>
              <a:t>How “intuitive” or “natural’ are the gestures to perform? </a:t>
            </a:r>
          </a:p>
          <a:p>
            <a:pPr marL="742950" lvl="1" indent="-285750">
              <a:buFont typeface="Arial" panose="020B0604020202020204" pitchFamily="34" charset="0"/>
              <a:buChar char="•"/>
            </a:pPr>
            <a:r>
              <a:rPr lang="en-US" sz="1600" dirty="0" smtClean="0">
                <a:solidFill>
                  <a:schemeClr val="accent1"/>
                </a:solidFill>
              </a:rPr>
              <a:t>Do they make sense within the current context? </a:t>
            </a:r>
          </a:p>
          <a:p>
            <a:pPr lvl="1"/>
            <a:endParaRPr lang="en-US" sz="1600" dirty="0">
              <a:solidFill>
                <a:schemeClr val="accent1"/>
              </a:solidFill>
            </a:endParaRPr>
          </a:p>
          <a:p>
            <a:pPr marL="742950" lvl="1" indent="-285750">
              <a:buFont typeface="Arial" panose="020B0604020202020204" pitchFamily="34" charset="0"/>
              <a:buChar char="•"/>
            </a:pPr>
            <a:r>
              <a:rPr lang="en-US" sz="1600" b="1" dirty="0" smtClean="0">
                <a:solidFill>
                  <a:schemeClr val="accent1"/>
                </a:solidFill>
              </a:rPr>
              <a:t>Example: </a:t>
            </a:r>
            <a:r>
              <a:rPr lang="en-US" sz="1600" dirty="0" smtClean="0">
                <a:solidFill>
                  <a:schemeClr val="accent1"/>
                </a:solidFill>
              </a:rPr>
              <a:t>For Food network we implemented two methods for scrolling “hold and hover” and “Zone triggered variable speed hovering”</a:t>
            </a:r>
          </a:p>
          <a:p>
            <a:pPr marL="1200150" lvl="2" indent="-285750">
              <a:buFont typeface="Arial" panose="020B0604020202020204" pitchFamily="34" charset="0"/>
              <a:buChar char="•"/>
            </a:pPr>
            <a:r>
              <a:rPr lang="en-US" sz="1600" dirty="0" smtClean="0">
                <a:solidFill>
                  <a:schemeClr val="accent1"/>
                </a:solidFill>
              </a:rPr>
              <a:t>show a video of the two in actions</a:t>
            </a:r>
          </a:p>
          <a:p>
            <a:pPr marL="1200150" lvl="2" indent="-285750">
              <a:buFont typeface="Arial" panose="020B0604020202020204" pitchFamily="34" charset="0"/>
              <a:buChar char="•"/>
            </a:pPr>
            <a:endParaRPr lang="en-US" sz="1600" dirty="0" smtClean="0">
              <a:solidFill>
                <a:schemeClr val="accent1"/>
              </a:solidFill>
            </a:endParaRPr>
          </a:p>
          <a:p>
            <a:pPr marL="1200150" lvl="2" indent="-285750">
              <a:buFont typeface="Arial" panose="020B0604020202020204" pitchFamily="34" charset="0"/>
              <a:buChar char="•"/>
            </a:pPr>
            <a:r>
              <a:rPr lang="en-US" sz="1600" dirty="0" smtClean="0">
                <a:solidFill>
                  <a:schemeClr val="accent1"/>
                </a:solidFill>
              </a:rPr>
              <a:t>What makes hold and hover less “natural” and the weaker of the two options?</a:t>
            </a:r>
          </a:p>
          <a:p>
            <a:pPr marL="1657350" lvl="3" indent="-285750">
              <a:buFont typeface="Arial" panose="020B0604020202020204" pitchFamily="34" charset="0"/>
              <a:buChar char="•"/>
            </a:pPr>
            <a:r>
              <a:rPr lang="en-US" sz="1600" dirty="0" smtClean="0">
                <a:solidFill>
                  <a:schemeClr val="accent1"/>
                </a:solidFill>
              </a:rPr>
              <a:t>Holding and hovering with a delay means there is a delayed response to the actions. </a:t>
            </a:r>
          </a:p>
          <a:p>
            <a:pPr marL="1657350" lvl="3" indent="-285750">
              <a:buFont typeface="Arial" panose="020B0604020202020204" pitchFamily="34" charset="0"/>
              <a:buChar char="•"/>
            </a:pPr>
            <a:r>
              <a:rPr lang="en-US" sz="1600" dirty="0" smtClean="0">
                <a:solidFill>
                  <a:schemeClr val="accent1"/>
                </a:solidFill>
              </a:rPr>
              <a:t>Hold a static pose is far less comfortable than completing a simple movement and gaining the response. There is the added benefit to the zone </a:t>
            </a:r>
            <a:r>
              <a:rPr lang="en-US" sz="1600" dirty="0">
                <a:solidFill>
                  <a:schemeClr val="accent1"/>
                </a:solidFill>
              </a:rPr>
              <a:t>triggered variable speed hovering </a:t>
            </a:r>
            <a:r>
              <a:rPr lang="en-US" sz="1600" dirty="0" smtClean="0">
                <a:solidFill>
                  <a:schemeClr val="accent1"/>
                </a:solidFill>
              </a:rPr>
              <a:t>engaging the user further in the interaction by providing “</a:t>
            </a:r>
            <a:r>
              <a:rPr lang="en-US" sz="1600" dirty="0">
                <a:solidFill>
                  <a:schemeClr val="accent1"/>
                </a:solidFill>
              </a:rPr>
              <a:t>more control</a:t>
            </a:r>
            <a:r>
              <a:rPr lang="en-US" sz="1600" dirty="0" smtClean="0">
                <a:solidFill>
                  <a:schemeClr val="accent1"/>
                </a:solidFill>
              </a:rPr>
              <a:t>”.</a:t>
            </a:r>
          </a:p>
          <a:p>
            <a:pPr marL="1657350" lvl="3" indent="-285750">
              <a:buFont typeface="Arial" panose="020B0604020202020204" pitchFamily="34" charset="0"/>
              <a:buChar char="•"/>
            </a:pPr>
            <a:endParaRPr lang="en-US" sz="1600" dirty="0" smtClean="0">
              <a:solidFill>
                <a:schemeClr val="accent1"/>
              </a:solidFill>
            </a:endParaRPr>
          </a:p>
          <a:p>
            <a:pPr lvl="1"/>
            <a:endParaRPr lang="en-US" sz="1600" dirty="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169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8</a:t>
            </a:fld>
            <a:endParaRPr lang="en-US">
              <a:solidFill>
                <a:srgbClr val="FFFFFF"/>
              </a:solidFill>
            </a:endParaRPr>
          </a:p>
        </p:txBody>
      </p:sp>
      <p:sp>
        <p:nvSpPr>
          <p:cNvPr id="18" name="TextBox 17"/>
          <p:cNvSpPr txBox="1"/>
          <p:nvPr/>
        </p:nvSpPr>
        <p:spPr>
          <a:xfrm>
            <a:off x="324090" y="775504"/>
            <a:ext cx="11258309" cy="4416594"/>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Usability</a:t>
            </a:r>
          </a:p>
          <a:p>
            <a:pPr marL="742950" lvl="1" indent="-285750">
              <a:buFont typeface="Arial" panose="020B0604020202020204" pitchFamily="34" charset="0"/>
              <a:buChar char="•"/>
            </a:pPr>
            <a:r>
              <a:rPr lang="en-US" sz="1600" dirty="0" smtClean="0">
                <a:solidFill>
                  <a:schemeClr val="accent1"/>
                </a:solidFill>
              </a:rPr>
              <a:t>Who</a:t>
            </a:r>
          </a:p>
          <a:p>
            <a:pPr marL="742950" lvl="1" indent="-285750">
              <a:buFont typeface="Arial" panose="020B0604020202020204" pitchFamily="34" charset="0"/>
              <a:buChar char="•"/>
            </a:pPr>
            <a:r>
              <a:rPr lang="en-US" sz="1600" dirty="0" smtClean="0">
                <a:solidFill>
                  <a:schemeClr val="accent1"/>
                </a:solidFill>
              </a:rPr>
              <a:t>What </a:t>
            </a:r>
          </a:p>
          <a:p>
            <a:pPr marL="742950" lvl="1" indent="-285750">
              <a:buFont typeface="Arial" panose="020B0604020202020204" pitchFamily="34" charset="0"/>
              <a:buChar char="•"/>
            </a:pPr>
            <a:r>
              <a:rPr lang="en-US" sz="1600" dirty="0" smtClean="0">
                <a:solidFill>
                  <a:schemeClr val="accent1"/>
                </a:solidFill>
              </a:rPr>
              <a:t>When</a:t>
            </a:r>
          </a:p>
          <a:p>
            <a:pPr marL="742950" lvl="1" indent="-285750">
              <a:buFont typeface="Arial" panose="020B0604020202020204" pitchFamily="34" charset="0"/>
              <a:buChar char="•"/>
            </a:pPr>
            <a:r>
              <a:rPr lang="en-US" sz="1600" dirty="0" smtClean="0">
                <a:solidFill>
                  <a:schemeClr val="accent1"/>
                </a:solidFill>
              </a:rPr>
              <a:t>Where</a:t>
            </a:r>
            <a:endParaRPr lang="en-US" sz="1600" dirty="0" smtClean="0">
              <a:solidFill>
                <a:schemeClr val="accent1"/>
              </a:solidFill>
            </a:endParaRPr>
          </a:p>
          <a:p>
            <a:pPr marL="742950" lvl="1" indent="-285750">
              <a:buFont typeface="Arial" panose="020B0604020202020204" pitchFamily="34" charset="0"/>
              <a:buChar char="•"/>
            </a:pPr>
            <a:r>
              <a:rPr lang="en-US" sz="1600" dirty="0" smtClean="0">
                <a:solidFill>
                  <a:schemeClr val="accent1"/>
                </a:solidFill>
              </a:rPr>
              <a:t>How</a:t>
            </a:r>
          </a:p>
          <a:p>
            <a:pPr marL="742950" lvl="1" indent="-285750">
              <a:buFont typeface="Arial" panose="020B0604020202020204" pitchFamily="34" charset="0"/>
              <a:buChar char="•"/>
            </a:pPr>
            <a:endParaRPr lang="en-US" sz="1600" dirty="0" smtClean="0">
              <a:solidFill>
                <a:schemeClr val="accent1"/>
              </a:solidFill>
            </a:endParaRPr>
          </a:p>
          <a:p>
            <a:pPr marL="742950" lvl="1" indent="-285750">
              <a:buFont typeface="Arial" panose="020B0604020202020204" pitchFamily="34" charset="0"/>
              <a:buChar char="•"/>
            </a:pPr>
            <a:r>
              <a:rPr lang="en-US" sz="1600" dirty="0">
                <a:solidFill>
                  <a:schemeClr val="accent1"/>
                </a:solidFill>
              </a:rPr>
              <a:t>Wording is everything when training the user. Chances are that user while take things as literal.</a:t>
            </a:r>
          </a:p>
          <a:p>
            <a:pPr marL="1200150" lvl="2" indent="-285750">
              <a:buFont typeface="Arial" panose="020B0604020202020204" pitchFamily="34" charset="0"/>
              <a:buChar char="•"/>
            </a:pPr>
            <a:r>
              <a:rPr lang="en-US" sz="1600" dirty="0" smtClean="0">
                <a:solidFill>
                  <a:schemeClr val="accent1"/>
                </a:solidFill>
              </a:rPr>
              <a:t>“Push to play” this can be taken as a push in any direction, so be specific.</a:t>
            </a:r>
          </a:p>
          <a:p>
            <a:pPr marL="742950" lvl="1" indent="-285750">
              <a:buFont typeface="Arial" panose="020B0604020202020204" pitchFamily="34" charset="0"/>
              <a:buChar char="•"/>
            </a:pPr>
            <a:r>
              <a:rPr lang="en-US" sz="1600" dirty="0" smtClean="0">
                <a:solidFill>
                  <a:schemeClr val="accent1"/>
                </a:solidFill>
              </a:rPr>
              <a:t>Offset the hand that is track, so that the hand never occludes the content on the screen.</a:t>
            </a:r>
          </a:p>
          <a:p>
            <a:pPr marL="742950" lvl="1" indent="-285750">
              <a:buFont typeface="Arial" panose="020B0604020202020204" pitchFamily="34" charset="0"/>
              <a:buChar char="•"/>
            </a:pPr>
            <a:r>
              <a:rPr lang="en-US" sz="1600" dirty="0" smtClean="0">
                <a:solidFill>
                  <a:schemeClr val="accent1"/>
                </a:solidFill>
              </a:rPr>
              <a:t>Be flexible in design, Could the tracked hand be holding something, what about orientation?</a:t>
            </a:r>
          </a:p>
          <a:p>
            <a:pPr marL="742950" lvl="1" indent="-285750">
              <a:buFont typeface="Arial" panose="020B0604020202020204" pitchFamily="34" charset="0"/>
              <a:buChar char="•"/>
            </a:pPr>
            <a:r>
              <a:rPr lang="en-US" sz="1600" dirty="0" smtClean="0">
                <a:solidFill>
                  <a:schemeClr val="accent1"/>
                </a:solidFill>
              </a:rPr>
              <a:t>When to disengage from the user?</a:t>
            </a:r>
          </a:p>
          <a:p>
            <a:pPr marL="742950" lvl="1" indent="-285750">
              <a:buFont typeface="Arial" panose="020B0604020202020204" pitchFamily="34" charset="0"/>
              <a:buChar char="•"/>
            </a:pPr>
            <a:r>
              <a:rPr lang="en-US" sz="1600" dirty="0" smtClean="0">
                <a:solidFill>
                  <a:schemeClr val="accent1"/>
                </a:solidFill>
              </a:rPr>
              <a:t>Need to train the user on who gestures work before what gestures work!</a:t>
            </a:r>
          </a:p>
          <a:p>
            <a:pPr marL="1200150" lvl="2" indent="-285750">
              <a:buFont typeface="Arial" panose="020B0604020202020204" pitchFamily="34" charset="0"/>
              <a:buChar char="•"/>
            </a:pPr>
            <a:r>
              <a:rPr lang="en-US" sz="1600" dirty="0" smtClean="0">
                <a:solidFill>
                  <a:schemeClr val="accent1"/>
                </a:solidFill>
              </a:rPr>
              <a:t>First hand account of the failure to understand how they work leading to frustration. </a:t>
            </a:r>
          </a:p>
          <a:p>
            <a:pPr marL="1200150" lvl="2" indent="-285750">
              <a:buFont typeface="Arial" panose="020B0604020202020204" pitchFamily="34" charset="0"/>
              <a:buChar char="•"/>
            </a:pPr>
            <a:r>
              <a:rPr lang="en-US" sz="1600" dirty="0" smtClean="0">
                <a:solidFill>
                  <a:schemeClr val="accent1"/>
                </a:solidFill>
              </a:rPr>
              <a:t>You must learn to crawl before you walk – You must learn to be visible before you can interact</a:t>
            </a:r>
          </a:p>
          <a:p>
            <a:pPr lvl="1"/>
            <a:endParaRPr lang="en-US" sz="1600" dirty="0" smtClean="0">
              <a:solidFill>
                <a:schemeClr val="accent1"/>
              </a:solidFill>
            </a:endParaRPr>
          </a:p>
          <a:p>
            <a:pPr lvl="1"/>
            <a:endParaRPr lang="en-US" sz="1600" dirty="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smtClean="0"/>
              <a:t>Final Thoughts</a:t>
            </a:r>
            <a:endParaRPr lang="en-US" dirty="0"/>
          </a:p>
        </p:txBody>
      </p:sp>
      <p:cxnSp>
        <p:nvCxnSpPr>
          <p:cNvPr id="8" name="Straight Connector 7"/>
          <p:cNvCxnSpPr/>
          <p:nvPr/>
        </p:nvCxnSpPr>
        <p:spPr>
          <a:xfrm flipV="1">
            <a:off x="-8238" y="720701"/>
            <a:ext cx="38404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61824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2264" y="2501888"/>
            <a:ext cx="6471323" cy="830997"/>
          </a:xfrm>
        </p:spPr>
        <p:txBody>
          <a:bodyPr/>
          <a:lstStyle/>
          <a:p>
            <a:pPr algn="ctr"/>
            <a:r>
              <a:rPr lang="en-US" sz="5400" dirty="0" smtClean="0"/>
              <a:t>Case Study Videos</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17480</TotalTime>
  <Words>2534</Words>
  <Application>Microsoft Office PowerPoint</Application>
  <PresentationFormat>Widescreen</PresentationFormat>
  <Paragraphs>246</Paragraphs>
  <Slides>12</Slides>
  <Notes>11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ＭＳ ゴシック</vt:lpstr>
      <vt:lpstr>MS PGothic</vt:lpstr>
      <vt:lpstr>Arial</vt:lpstr>
      <vt:lpstr>Calibri</vt:lpstr>
      <vt:lpstr>Neo Sans Intel</vt:lpstr>
      <vt:lpstr>Neo Sans Intel Light</vt:lpstr>
      <vt:lpstr>Neo Sans Intel Medium</vt:lpstr>
      <vt:lpstr>Verdana</vt:lpstr>
      <vt:lpstr>intel_PPT_LgtTmplt_Stndrd_v12</vt:lpstr>
      <vt:lpstr>Bryan Mackenzie </vt:lpstr>
      <vt:lpstr>User Experience Design: Agenda</vt:lpstr>
      <vt:lpstr>User Experience Design</vt:lpstr>
      <vt:lpstr>User Experience Design</vt:lpstr>
      <vt:lpstr>User Experience Design</vt:lpstr>
      <vt:lpstr>User Experience Design</vt:lpstr>
      <vt:lpstr>User Experience Design</vt:lpstr>
      <vt:lpstr>Final Thoughts</vt:lpstr>
      <vt:lpstr>Case Study Videos</vt:lpstr>
      <vt:lpstr>User Experience Design</vt:lpstr>
      <vt:lpstr>User Experience Design</vt:lpstr>
      <vt:lpstr>Backup</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cp:lastModifiedBy>
  <cp:revision>1209</cp:revision>
  <dcterms:created xsi:type="dcterms:W3CDTF">2014-05-17T19:38:49Z</dcterms:created>
  <dcterms:modified xsi:type="dcterms:W3CDTF">2015-04-08T23:46:32Z</dcterms:modified>
</cp:coreProperties>
</file>